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9" r:id="rId2"/>
    <p:sldId id="270" r:id="rId3"/>
    <p:sldId id="273" r:id="rId4"/>
    <p:sldId id="272" r:id="rId5"/>
    <p:sldId id="274" r:id="rId6"/>
    <p:sldId id="275" r:id="rId7"/>
    <p:sldId id="276" r:id="rId8"/>
    <p:sldId id="277" r:id="rId9"/>
    <p:sldId id="279" r:id="rId10"/>
    <p:sldId id="280" r:id="rId11"/>
    <p:sldId id="282" r:id="rId12"/>
    <p:sldId id="281" r:id="rId13"/>
    <p:sldId id="283" r:id="rId14"/>
    <p:sldId id="284" r:id="rId15"/>
    <p:sldId id="278" r:id="rId16"/>
    <p:sldId id="285" r:id="rId17"/>
    <p:sldId id="286" r:id="rId18"/>
    <p:sldId id="287" r:id="rId19"/>
    <p:sldId id="288" r:id="rId20"/>
    <p:sldId id="290" r:id="rId21"/>
    <p:sldId id="291" r:id="rId22"/>
    <p:sldId id="292" r:id="rId23"/>
    <p:sldId id="293" r:id="rId24"/>
    <p:sldId id="294" r:id="rId25"/>
    <p:sldId id="295" r:id="rId26"/>
    <p:sldId id="297" r:id="rId27"/>
    <p:sldId id="296" r:id="rId28"/>
    <p:sldId id="29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userDrawn="1">
          <p15:clr>
            <a:srgbClr val="A4A3A4"/>
          </p15:clr>
        </p15:guide>
        <p15:guide id="2" pos="192" userDrawn="1">
          <p15:clr>
            <a:srgbClr val="A4A3A4"/>
          </p15:clr>
        </p15:guide>
        <p15:guide id="6" orient="horz" pos="3120" userDrawn="1">
          <p15:clr>
            <a:srgbClr val="A4A3A4"/>
          </p15:clr>
        </p15:guide>
        <p15:guide id="7" pos="384" userDrawn="1">
          <p15:clr>
            <a:srgbClr val="A4A3A4"/>
          </p15:clr>
        </p15:guide>
        <p15:guide id="8" pos="71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B2CB"/>
    <a:srgbClr val="E7F5F2"/>
    <a:srgbClr val="AFC2EA"/>
    <a:srgbClr val="66A5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AF77EA-471E-40B2-B753-5617DF394C93}" v="259" dt="2020-05-24T21:41:11.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88274" autoAdjust="0"/>
  </p:normalViewPr>
  <p:slideViewPr>
    <p:cSldViewPr>
      <p:cViewPr>
        <p:scale>
          <a:sx n="75" d="100"/>
          <a:sy n="75" d="100"/>
        </p:scale>
        <p:origin x="226" y="86"/>
      </p:cViewPr>
      <p:guideLst>
        <p:guide orient="horz" pos="4080"/>
        <p:guide pos="192"/>
        <p:guide orient="horz" pos="3120"/>
        <p:guide pos="384"/>
        <p:guide pos="7104"/>
      </p:guideLst>
    </p:cSldViewPr>
  </p:slideViewPr>
  <p:notesTextViewPr>
    <p:cViewPr>
      <p:scale>
        <a:sx n="1" d="1"/>
        <a:sy n="1" d="1"/>
      </p:scale>
      <p:origin x="0" y="0"/>
    </p:cViewPr>
  </p:notesTextViewPr>
  <p:sorterViewPr>
    <p:cViewPr>
      <p:scale>
        <a:sx n="100" d="100"/>
        <a:sy n="100" d="100"/>
      </p:scale>
      <p:origin x="0" y="0"/>
    </p:cViewPr>
  </p:sorterViewPr>
  <p:gridSpacing cx="304800" cy="304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BA2014-4214-413D-9B63-CE73F0502616}" type="datetimeFigureOut">
              <a:rPr lang="en-US" smtClean="0"/>
              <a:t>6/16/2020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ECE68-B291-485C-806A-4F1EAC781F04}" type="slidenum">
              <a:rPr lang="en-US" smtClean="0"/>
              <a:t>‹#›</a:t>
            </a:fld>
            <a:endParaRPr lang="en-US"/>
          </a:p>
        </p:txBody>
      </p:sp>
    </p:spTree>
    <p:extLst>
      <p:ext uri="{BB962C8B-B14F-4D97-AF65-F5344CB8AC3E}">
        <p14:creationId xmlns:p14="http://schemas.microsoft.com/office/powerpoint/2010/main" val="2902765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find out more about how penguins create a warm environment in the Antarctic read Gilbert et al (2007).</a:t>
            </a:r>
          </a:p>
          <a:p>
            <a:pPr marL="171450" indent="-171450">
              <a:buFont typeface="Arial" panose="020B0604020202020204" pitchFamily="34" charset="0"/>
              <a:buChar char="•"/>
            </a:pPr>
            <a:r>
              <a:rPr lang="en-US" sz="1200" dirty="0"/>
              <a:t>Gilbert C, </a:t>
            </a:r>
            <a:r>
              <a:rPr lang="en-US" sz="1200" dirty="0" err="1"/>
              <a:t>Maho</a:t>
            </a:r>
            <a:r>
              <a:rPr lang="en-US" sz="1200" dirty="0"/>
              <a:t> YL, Perret M, </a:t>
            </a:r>
            <a:r>
              <a:rPr lang="en-US" sz="1200" dirty="0" err="1"/>
              <a:t>Ancel</a:t>
            </a:r>
            <a:r>
              <a:rPr lang="en-US" sz="1200" dirty="0"/>
              <a:t> A. 2007. Body temperature changes induced by huddling in breeding male emperor penguins. </a:t>
            </a:r>
            <a:r>
              <a:rPr lang="en-US" sz="1200" i="1" dirty="0"/>
              <a:t>American Journal of Physiology-Regulatory, Integrative and Comparative Physiology</a:t>
            </a:r>
            <a:r>
              <a:rPr lang="en-US" sz="1200" dirty="0"/>
              <a:t>. 292(1):R176–85</a:t>
            </a:r>
          </a:p>
        </p:txBody>
      </p:sp>
      <p:sp>
        <p:nvSpPr>
          <p:cNvPr id="4" name="Slide Number Placeholder 3"/>
          <p:cNvSpPr>
            <a:spLocks noGrp="1"/>
          </p:cNvSpPr>
          <p:nvPr>
            <p:ph type="sldNum" sz="quarter" idx="5"/>
          </p:nvPr>
        </p:nvSpPr>
        <p:spPr/>
        <p:txBody>
          <a:bodyPr/>
          <a:lstStyle/>
          <a:p>
            <a:fld id="{EDAECE68-B291-485C-806A-4F1EAC781F04}" type="slidenum">
              <a:rPr lang="en-US" smtClean="0"/>
              <a:t>2</a:t>
            </a:fld>
            <a:endParaRPr lang="en-US"/>
          </a:p>
        </p:txBody>
      </p:sp>
    </p:spTree>
    <p:extLst>
      <p:ext uri="{BB962C8B-B14F-4D97-AF65-F5344CB8AC3E}">
        <p14:creationId xmlns:p14="http://schemas.microsoft.com/office/powerpoint/2010/main" val="230435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Callahan et al (2014) demonstrate experimentally that niche construction evolves rapidly, under a broad range of conditions, in microbial populations. San Roman &amp; Wagner (2018) show that bacterial niche construction creates a very large number of new niches for other bacteria. </a:t>
            </a:r>
          </a:p>
          <a:p>
            <a:pPr marL="171450" indent="-171450">
              <a:buFont typeface="Arial" panose="020B0604020202020204" pitchFamily="34" charset="0"/>
              <a:buChar char="•"/>
            </a:pPr>
            <a:r>
              <a:rPr lang="en-US" sz="900" dirty="0"/>
              <a:t>Callahan BJ, </a:t>
            </a:r>
            <a:r>
              <a:rPr lang="en-US" sz="900" dirty="0" err="1"/>
              <a:t>Fukami</a:t>
            </a:r>
            <a:r>
              <a:rPr lang="en-US" sz="900" dirty="0"/>
              <a:t> T, Fisher DS. 2014. Rapid evolution of adaptive niche construction in experimental microbial populations. </a:t>
            </a:r>
            <a:r>
              <a:rPr lang="en-US" sz="900" i="1" dirty="0"/>
              <a:t>Evolution. </a:t>
            </a:r>
            <a:r>
              <a:rPr lang="en-US" sz="900" dirty="0"/>
              <a:t>68(11): 3307-3316</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18</a:t>
            </a:fld>
            <a:endParaRPr lang="en-US"/>
          </a:p>
        </p:txBody>
      </p:sp>
    </p:spTree>
    <p:extLst>
      <p:ext uri="{BB962C8B-B14F-4D97-AF65-F5344CB8AC3E}">
        <p14:creationId xmlns:p14="http://schemas.microsoft.com/office/powerpoint/2010/main" val="114490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read more about migration behavior and </a:t>
            </a:r>
            <a:r>
              <a:rPr lang="en-US" sz="2000" dirty="0" err="1"/>
              <a:t>relocational</a:t>
            </a:r>
            <a:r>
              <a:rPr lang="en-US" sz="2000" dirty="0"/>
              <a:t> niche construction, see </a:t>
            </a:r>
            <a:r>
              <a:rPr lang="en-US" sz="2000" dirty="0" err="1"/>
              <a:t>Oudman</a:t>
            </a:r>
            <a:r>
              <a:rPr lang="en-US" sz="2000" dirty="0"/>
              <a:t> et al (2020).</a:t>
            </a:r>
          </a:p>
          <a:p>
            <a:pPr marL="171450" indent="-171450">
              <a:buFont typeface="Arial" panose="020B0604020202020204" pitchFamily="34" charset="0"/>
              <a:buChar char="•"/>
            </a:pPr>
            <a:r>
              <a:rPr lang="en-US" sz="1200" dirty="0" err="1"/>
              <a:t>Oudman</a:t>
            </a:r>
            <a:r>
              <a:rPr lang="en-US" sz="1200" dirty="0"/>
              <a:t> T, </a:t>
            </a:r>
            <a:r>
              <a:rPr lang="en-US" sz="1200" dirty="0" err="1"/>
              <a:t>Laland</a:t>
            </a:r>
            <a:r>
              <a:rPr lang="en-US" sz="1200" dirty="0"/>
              <a:t> K, Ruxton G, </a:t>
            </a:r>
            <a:r>
              <a:rPr lang="en-US" sz="1200" dirty="0" err="1"/>
              <a:t>Tombre</a:t>
            </a:r>
            <a:r>
              <a:rPr lang="en-US" sz="1200" dirty="0"/>
              <a:t> I, </a:t>
            </a:r>
            <a:r>
              <a:rPr lang="en-US" sz="1200" dirty="0" err="1"/>
              <a:t>Shimmings</a:t>
            </a:r>
            <a:r>
              <a:rPr lang="en-US" sz="1200" dirty="0"/>
              <a:t> P, Prop J. 2020. Young birds switch but old birds lead: how barnacle geese adjust migratory habits to environmental change. </a:t>
            </a:r>
            <a:r>
              <a:rPr lang="en-US" sz="1200" i="1" dirty="0"/>
              <a:t>Frontiers in Ecology and Evolution</a:t>
            </a:r>
            <a:r>
              <a:rPr lang="en-US" sz="1200" dirty="0"/>
              <a:t>. 7:502</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19</a:t>
            </a:fld>
            <a:endParaRPr lang="en-US"/>
          </a:p>
        </p:txBody>
      </p:sp>
    </p:spTree>
    <p:extLst>
      <p:ext uri="{BB962C8B-B14F-4D97-AF65-F5344CB8AC3E}">
        <p14:creationId xmlns:p14="http://schemas.microsoft.com/office/powerpoint/2010/main" val="3520546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 read about how plants alter the shape and orientation of their leaves to optimize the amount of light they receive, and many other examples of experiential niche construction, see Sultan (2015).</a:t>
            </a:r>
          </a:p>
          <a:p>
            <a:pPr marL="171450" indent="-171450">
              <a:buFont typeface="Arial" panose="020B0604020202020204" pitchFamily="34" charset="0"/>
              <a:buChar char="•"/>
            </a:pPr>
            <a:r>
              <a:rPr lang="en-US" sz="900" dirty="0"/>
              <a:t>Sultan SE. 2015. </a:t>
            </a:r>
            <a:r>
              <a:rPr lang="en-US" sz="900" i="1" dirty="0"/>
              <a:t>Organism &amp; Environment: Ecological Development, Niche Construction, and Adaptation</a:t>
            </a:r>
            <a:r>
              <a:rPr lang="en-US" sz="900" dirty="0"/>
              <a:t>. Oxford: Oxford University Press</a:t>
            </a:r>
            <a:endParaRPr lang="en-US" sz="1200" b="1" dirty="0"/>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20</a:t>
            </a:fld>
            <a:endParaRPr lang="en-US"/>
          </a:p>
        </p:txBody>
      </p:sp>
    </p:spTree>
    <p:extLst>
      <p:ext uri="{BB962C8B-B14F-4D97-AF65-F5344CB8AC3E}">
        <p14:creationId xmlns:p14="http://schemas.microsoft.com/office/powerpoint/2010/main" val="234553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learn how the desert rhubarb constructs a moisture-rich environment in the desert read Lev-</a:t>
            </a:r>
            <a:r>
              <a:rPr lang="en-US" sz="2000" dirty="0" err="1"/>
              <a:t>Yadun</a:t>
            </a:r>
            <a:r>
              <a:rPr lang="en-US" sz="2000" dirty="0"/>
              <a:t> et al (2009).</a:t>
            </a:r>
          </a:p>
          <a:p>
            <a:pPr marL="171450" indent="-171450">
              <a:buFont typeface="Arial" panose="020B0604020202020204" pitchFamily="34" charset="0"/>
              <a:buChar char="•"/>
            </a:pPr>
            <a:r>
              <a:rPr lang="en-US" sz="1200" dirty="0"/>
              <a:t>Lev-</a:t>
            </a:r>
            <a:r>
              <a:rPr lang="en-US" sz="1200" dirty="0" err="1"/>
              <a:t>Yadun</a:t>
            </a:r>
            <a:r>
              <a:rPr lang="en-US" sz="1200" dirty="0"/>
              <a:t> S, </a:t>
            </a:r>
            <a:r>
              <a:rPr lang="en-US" sz="1200" dirty="0" err="1"/>
              <a:t>Katzir</a:t>
            </a:r>
            <a:r>
              <a:rPr lang="en-US" sz="1200" dirty="0"/>
              <a:t> G, </a:t>
            </a:r>
            <a:r>
              <a:rPr lang="en-US" sz="1200" dirty="0" err="1"/>
              <a:t>Ne’eman</a:t>
            </a:r>
            <a:r>
              <a:rPr lang="en-US" sz="1200" dirty="0"/>
              <a:t> G. 2009. Rheum </a:t>
            </a:r>
            <a:r>
              <a:rPr lang="en-US" sz="1200" dirty="0" err="1"/>
              <a:t>palaestinum</a:t>
            </a:r>
            <a:r>
              <a:rPr lang="en-US" sz="1200" dirty="0"/>
              <a:t>, a self-irrigating desert plant. </a:t>
            </a:r>
            <a:r>
              <a:rPr lang="en-US" sz="1200" i="1" dirty="0" err="1"/>
              <a:t>Naturwissenschaften</a:t>
            </a:r>
            <a:r>
              <a:rPr lang="en-US" sz="1200" dirty="0"/>
              <a:t> 96(3): 393-397</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22</a:t>
            </a:fld>
            <a:endParaRPr lang="en-US"/>
          </a:p>
        </p:txBody>
      </p:sp>
    </p:spTree>
    <p:extLst>
      <p:ext uri="{BB962C8B-B14F-4D97-AF65-F5344CB8AC3E}">
        <p14:creationId xmlns:p14="http://schemas.microsoft.com/office/powerpoint/2010/main" val="3249284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more on how earthworms process soil to suit their aquatic physiology read Turner (2000). A précis can be found in </a:t>
            </a:r>
            <a:r>
              <a:rPr lang="en-US" sz="2000" dirty="0" err="1"/>
              <a:t>Odling-Smee</a:t>
            </a:r>
            <a:r>
              <a:rPr lang="en-US" sz="2000" dirty="0"/>
              <a:t> et al (2003). For an up-to-date summary of earthworm effects on soil see </a:t>
            </a:r>
            <a:r>
              <a:rPr lang="en-US" sz="2000" dirty="0" err="1"/>
              <a:t>Frelich</a:t>
            </a:r>
            <a:r>
              <a:rPr lang="en-US" sz="2000" dirty="0"/>
              <a:t> et al (2019). Caro et al (2014) describe how earthworm niche construction can improve soil quality and reduce earthworm dispersal.</a:t>
            </a:r>
          </a:p>
          <a:p>
            <a:pPr marL="171450" indent="-171450">
              <a:buFont typeface="Arial" panose="020B0604020202020204" pitchFamily="34" charset="0"/>
              <a:buChar char="•"/>
            </a:pPr>
            <a:r>
              <a:rPr lang="en-US" sz="1200" dirty="0"/>
              <a:t>Turner JS. 2000. </a:t>
            </a:r>
            <a:r>
              <a:rPr lang="en-US" sz="1200" i="1" dirty="0"/>
              <a:t>The Extended Organism: The Physiology of Animal-built Structures. </a:t>
            </a:r>
            <a:r>
              <a:rPr lang="en-US" sz="1200" dirty="0"/>
              <a:t>Cambridge: Harvard University Press  </a:t>
            </a:r>
          </a:p>
          <a:p>
            <a:pPr marL="171450" indent="-171450">
              <a:buFont typeface="Arial" panose="020B0604020202020204" pitchFamily="34" charset="0"/>
              <a:buChar char="•"/>
            </a:pPr>
            <a:r>
              <a:rPr lang="en-US" sz="1200" dirty="0" err="1"/>
              <a:t>Odling-Smee</a:t>
            </a:r>
            <a:r>
              <a:rPr lang="en-US" sz="1200" dirty="0"/>
              <a:t> FJ, </a:t>
            </a:r>
            <a:r>
              <a:rPr lang="en-US" sz="1200" dirty="0" err="1"/>
              <a:t>Laland</a:t>
            </a:r>
            <a:r>
              <a:rPr lang="en-US" sz="1200" dirty="0"/>
              <a:t> KN, Feldman MW. 2003. </a:t>
            </a:r>
            <a:r>
              <a:rPr lang="en-US" sz="1200" i="1" dirty="0"/>
              <a:t>Niche Construction: The Neglected Process in Evolution</a:t>
            </a:r>
            <a:r>
              <a:rPr lang="en-US" sz="1200" dirty="0"/>
              <a:t>. Princeton: Princeton University Press</a:t>
            </a:r>
          </a:p>
          <a:p>
            <a:pPr marL="171450" indent="-171450">
              <a:buFont typeface="Arial" panose="020B0604020202020204" pitchFamily="34" charset="0"/>
              <a:buChar char="•"/>
            </a:pPr>
            <a:r>
              <a:rPr lang="en-US" sz="1200" dirty="0" err="1"/>
              <a:t>Frelich</a:t>
            </a:r>
            <a:r>
              <a:rPr lang="en-US" sz="1200" dirty="0"/>
              <a:t> LE, et al. 2019. Side-swiped: ecological cascades emanating from earthworm invasions. </a:t>
            </a:r>
            <a:r>
              <a:rPr lang="en-US" sz="1200" i="1" dirty="0"/>
              <a:t>Frontiers in Ecology and the Environment</a:t>
            </a:r>
            <a:r>
              <a:rPr lang="en-US" sz="1200" dirty="0"/>
              <a:t>. 17(9):502-10</a:t>
            </a:r>
          </a:p>
          <a:p>
            <a:pPr marL="171450" indent="-171450">
              <a:buFont typeface="Arial" panose="020B0604020202020204" pitchFamily="34" charset="0"/>
              <a:buChar char="•"/>
            </a:pPr>
            <a:r>
              <a:rPr lang="en-US" sz="1200" dirty="0"/>
              <a:t>Caro G, et al. 2014. Impact of soil engineering by two contrasting species of earthworms on their dispersal rates. </a:t>
            </a:r>
            <a:r>
              <a:rPr lang="en-US" sz="1200" i="1" dirty="0"/>
              <a:t>Applied Soil Ecology</a:t>
            </a:r>
            <a:r>
              <a:rPr lang="en-US" sz="1200" dirty="0"/>
              <a:t>. 84: 223-230</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4</a:t>
            </a:fld>
            <a:endParaRPr lang="en-US"/>
          </a:p>
        </p:txBody>
      </p:sp>
    </p:spTree>
    <p:extLst>
      <p:ext uri="{BB962C8B-B14F-4D97-AF65-F5344CB8AC3E}">
        <p14:creationId xmlns:p14="http://schemas.microsoft.com/office/powerpoint/2010/main" val="267402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err="1"/>
              <a:t>Laidre</a:t>
            </a:r>
            <a:r>
              <a:rPr lang="en-US" sz="2000" dirty="0"/>
              <a:t> (2012, 2019) describes how, by hollowing out the gastropod shells in which they live, hermit crabs create a biological market and drive the evolution of social dependence. </a:t>
            </a:r>
          </a:p>
          <a:p>
            <a:pPr marL="171450" lvl="0" indent="-171450">
              <a:buFont typeface="Arial" panose="020B0604020202020204" pitchFamily="34" charset="0"/>
              <a:buChar char="•"/>
            </a:pPr>
            <a:r>
              <a:rPr lang="en-US" sz="1200" dirty="0" err="1">
                <a:solidFill>
                  <a:prstClr val="black"/>
                </a:solidFill>
              </a:rPr>
              <a:t>Laidre</a:t>
            </a:r>
            <a:r>
              <a:rPr lang="en-US" sz="1200" dirty="0">
                <a:solidFill>
                  <a:prstClr val="black"/>
                </a:solidFill>
              </a:rPr>
              <a:t> ME. 2012. Niche construction drives social dependence in hermit crabs. Current Biology. 22(20): R861-R863</a:t>
            </a:r>
          </a:p>
          <a:p>
            <a:pPr marL="171450" lvl="0" indent="-171450">
              <a:buFont typeface="Arial" panose="020B0604020202020204" pitchFamily="34" charset="0"/>
              <a:buChar char="•"/>
            </a:pPr>
            <a:r>
              <a:rPr lang="en-US" sz="1200" dirty="0" err="1">
                <a:solidFill>
                  <a:prstClr val="black"/>
                </a:solidFill>
              </a:rPr>
              <a:t>Laidre</a:t>
            </a:r>
            <a:r>
              <a:rPr lang="en-US" sz="1200" dirty="0">
                <a:solidFill>
                  <a:prstClr val="black"/>
                </a:solidFill>
              </a:rPr>
              <a:t> ME. 2019. Architectural modification of shells by terrestrial hermit crabs alters social dynamics in later generations. Ecology. 100(9): e02767</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6</a:t>
            </a:fld>
            <a:endParaRPr lang="en-US"/>
          </a:p>
        </p:txBody>
      </p:sp>
    </p:spTree>
    <p:extLst>
      <p:ext uri="{BB962C8B-B14F-4D97-AF65-F5344CB8AC3E}">
        <p14:creationId xmlns:p14="http://schemas.microsoft.com/office/powerpoint/2010/main" val="4266249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more on how mother dung beetles construct a brood ball and the role of larval niche construction see Schwab et al (2016, 2017).</a:t>
            </a:r>
          </a:p>
          <a:p>
            <a:pPr marL="171450" indent="-171450">
              <a:buFont typeface="Arial" panose="020B0604020202020204" pitchFamily="34" charset="0"/>
              <a:buChar char="•"/>
            </a:pPr>
            <a:r>
              <a:rPr lang="en-US" sz="1200" dirty="0"/>
              <a:t>Schwab DB, Riggs HE, Newton ILG, </a:t>
            </a:r>
            <a:r>
              <a:rPr lang="en-US" sz="1200" dirty="0" err="1"/>
              <a:t>Moczek</a:t>
            </a:r>
            <a:r>
              <a:rPr lang="en-US" sz="1200" dirty="0"/>
              <a:t> AP. 2016. Developmental and ecological benefits of the maternally transmitted microbiota in a dung beetle. </a:t>
            </a:r>
            <a:r>
              <a:rPr lang="en-US" sz="1200" i="1" dirty="0"/>
              <a:t>The American Naturalist. </a:t>
            </a:r>
            <a:r>
              <a:rPr lang="en-US" sz="1200" dirty="0"/>
              <a:t>188(6): 679-82 </a:t>
            </a:r>
          </a:p>
          <a:p>
            <a:pPr marL="171450" indent="-171450">
              <a:buFont typeface="Arial" panose="020B0604020202020204" pitchFamily="34" charset="0"/>
              <a:buChar char="•"/>
            </a:pPr>
            <a:r>
              <a:rPr lang="en-US" sz="1200" dirty="0"/>
              <a:t>Schwab DB, </a:t>
            </a:r>
            <a:r>
              <a:rPr lang="en-US" sz="1200" dirty="0" err="1"/>
              <a:t>Casasa</a:t>
            </a:r>
            <a:r>
              <a:rPr lang="en-US" sz="1200" dirty="0"/>
              <a:t> S, </a:t>
            </a:r>
            <a:r>
              <a:rPr lang="en-US" sz="1200" dirty="0" err="1"/>
              <a:t>Moczek</a:t>
            </a:r>
            <a:r>
              <a:rPr lang="en-US" sz="1200" dirty="0"/>
              <a:t> AP. 2017. Evidence of developmental niche construction in dung beetles: effects on growth, scaling and reproductive success. </a:t>
            </a:r>
            <a:r>
              <a:rPr lang="en-US" sz="1200" i="1" dirty="0"/>
              <a:t>Ecology Letters</a:t>
            </a:r>
            <a:r>
              <a:rPr lang="en-US" sz="1200" dirty="0"/>
              <a:t>. 20(11): 1353–63 </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8</a:t>
            </a:fld>
            <a:endParaRPr lang="en-US"/>
          </a:p>
        </p:txBody>
      </p:sp>
    </p:spTree>
    <p:extLst>
      <p:ext uri="{BB962C8B-B14F-4D97-AF65-F5344CB8AC3E}">
        <p14:creationId xmlns:p14="http://schemas.microsoft.com/office/powerpoint/2010/main" val="3123938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By affecting local fire intensities or the probability of ignition, traits that influence plant flammability may indirectly control selection for fire-related life-history and physiological traits. To learn more about how flammability traits shape natural selection on fire tolerance and </a:t>
            </a:r>
            <a:r>
              <a:rPr lang="en-US" sz="1200" dirty="0" err="1"/>
              <a:t>resprouting</a:t>
            </a:r>
            <a:r>
              <a:rPr lang="en-US" sz="1200" dirty="0"/>
              <a:t>, read </a:t>
            </a:r>
            <a:r>
              <a:rPr lang="en-US" sz="1200" dirty="0" err="1"/>
              <a:t>Schwilk</a:t>
            </a:r>
            <a:r>
              <a:rPr lang="en-US" sz="1200" dirty="0"/>
              <a:t> (2003).</a:t>
            </a:r>
          </a:p>
          <a:p>
            <a:pPr marL="171450" lvl="0" indent="-171450">
              <a:buFont typeface="Arial" panose="020B0604020202020204" pitchFamily="34" charset="0"/>
              <a:buChar char="•"/>
            </a:pPr>
            <a:r>
              <a:rPr lang="en-US" sz="900" dirty="0" err="1">
                <a:solidFill>
                  <a:prstClr val="black"/>
                </a:solidFill>
              </a:rPr>
              <a:t>Schwilk</a:t>
            </a:r>
            <a:r>
              <a:rPr lang="en-US" sz="900" dirty="0">
                <a:solidFill>
                  <a:prstClr val="black"/>
                </a:solidFill>
              </a:rPr>
              <a:t> D. 2003. Flammability is a niche construction trait: canopy architecture affects fire intensity. </a:t>
            </a:r>
            <a:r>
              <a:rPr lang="en-US" sz="900" i="1" dirty="0">
                <a:solidFill>
                  <a:prstClr val="black"/>
                </a:solidFill>
              </a:rPr>
              <a:t>The American Naturalist.</a:t>
            </a:r>
            <a:r>
              <a:rPr lang="en-US" sz="900" dirty="0">
                <a:solidFill>
                  <a:prstClr val="black"/>
                </a:solidFill>
              </a:rPr>
              <a:t> 162(6): 725-33 </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10</a:t>
            </a:fld>
            <a:endParaRPr lang="en-US"/>
          </a:p>
        </p:txBody>
      </p:sp>
    </p:spTree>
    <p:extLst>
      <p:ext uri="{BB962C8B-B14F-4D97-AF65-F5344CB8AC3E}">
        <p14:creationId xmlns:p14="http://schemas.microsoft.com/office/powerpoint/2010/main" val="1076736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To learn more about how the timing of flowering and germination are niche-constructing traits for seeds, see Donohue’s studies of Arabidopsis (2005, 2013).</a:t>
            </a:r>
          </a:p>
          <a:p>
            <a:pPr marL="171450" lvl="0" indent="-171450">
              <a:buFont typeface="Arial" panose="020B0604020202020204" pitchFamily="34" charset="0"/>
              <a:buChar char="•"/>
            </a:pPr>
            <a:r>
              <a:rPr lang="en-US" sz="1200" dirty="0">
                <a:solidFill>
                  <a:prstClr val="black"/>
                </a:solidFill>
              </a:rPr>
              <a:t>Donohue K. 2005. Niche construction through phenological plasticity: life history dynamics and ecological consequences. </a:t>
            </a:r>
            <a:r>
              <a:rPr lang="en-US" sz="1200" i="1" dirty="0">
                <a:solidFill>
                  <a:prstClr val="black"/>
                </a:solidFill>
              </a:rPr>
              <a:t>New </a:t>
            </a:r>
            <a:r>
              <a:rPr lang="en-US" sz="1200" i="1" dirty="0" err="1">
                <a:solidFill>
                  <a:prstClr val="black"/>
                </a:solidFill>
              </a:rPr>
              <a:t>Phytologist</a:t>
            </a:r>
            <a:r>
              <a:rPr lang="en-US" sz="1200" i="1" dirty="0">
                <a:solidFill>
                  <a:prstClr val="black"/>
                </a:solidFill>
              </a:rPr>
              <a:t> Trust</a:t>
            </a:r>
            <a:r>
              <a:rPr lang="en-US" sz="1200" dirty="0">
                <a:solidFill>
                  <a:prstClr val="black"/>
                </a:solidFill>
              </a:rPr>
              <a:t>. 166(1): 83– 92</a:t>
            </a:r>
          </a:p>
          <a:p>
            <a:pPr marL="171450" lvl="0" indent="-171450">
              <a:buFont typeface="Arial" panose="020B0604020202020204" pitchFamily="34" charset="0"/>
              <a:buChar char="•"/>
            </a:pPr>
            <a:r>
              <a:rPr lang="en-US" sz="1200" dirty="0">
                <a:solidFill>
                  <a:prstClr val="black"/>
                </a:solidFill>
              </a:rPr>
              <a:t>Donohue K. 2013. Why ontogeny matters during adaptation: developmental niche construction and pleiotropy across the life cycle in </a:t>
            </a:r>
            <a:r>
              <a:rPr lang="en-US" sz="1200" dirty="0" err="1">
                <a:solidFill>
                  <a:prstClr val="black"/>
                </a:solidFill>
              </a:rPr>
              <a:t>arabidopsis</a:t>
            </a:r>
            <a:r>
              <a:rPr lang="en-US" sz="1200" dirty="0">
                <a:solidFill>
                  <a:prstClr val="black"/>
                </a:solidFill>
              </a:rPr>
              <a:t> thaliana. </a:t>
            </a:r>
            <a:r>
              <a:rPr lang="en-US" sz="1200" i="1" dirty="0">
                <a:solidFill>
                  <a:prstClr val="black"/>
                </a:solidFill>
              </a:rPr>
              <a:t>Evolution</a:t>
            </a:r>
            <a:r>
              <a:rPr lang="en-US" sz="1200" dirty="0">
                <a:solidFill>
                  <a:prstClr val="black"/>
                </a:solidFill>
              </a:rPr>
              <a:t>. 68(1): 32-47</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12</a:t>
            </a:fld>
            <a:endParaRPr lang="en-US"/>
          </a:p>
        </p:txBody>
      </p:sp>
    </p:spTree>
    <p:extLst>
      <p:ext uri="{BB962C8B-B14F-4D97-AF65-F5344CB8AC3E}">
        <p14:creationId xmlns:p14="http://schemas.microsoft.com/office/powerpoint/2010/main" val="2801090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more on how the cultural niche-constructing habit of dairy farming generated selection for adult lactose tolerance read </a:t>
            </a:r>
            <a:r>
              <a:rPr lang="en-US" sz="1200" dirty="0" err="1"/>
              <a:t>Gerbault</a:t>
            </a:r>
            <a:r>
              <a:rPr lang="en-US" sz="1200" dirty="0"/>
              <a:t> et al (2011) and O’Brien &amp; </a:t>
            </a:r>
            <a:r>
              <a:rPr lang="en-US" sz="1200" dirty="0" err="1"/>
              <a:t>Laland</a:t>
            </a:r>
            <a:r>
              <a:rPr lang="en-US" sz="1200" dirty="0"/>
              <a:t> (2012).  For other examples of cultural niche construction see </a:t>
            </a:r>
            <a:r>
              <a:rPr lang="en-US" sz="1200" dirty="0" err="1"/>
              <a:t>Laland</a:t>
            </a:r>
            <a:r>
              <a:rPr lang="en-US" sz="1200" dirty="0"/>
              <a:t> et al (2010). To learn more about how human niche construction played a vital role in the domestication of plants and animals and the origins of agriculture, read Smith (2007, 2016) and </a:t>
            </a:r>
            <a:r>
              <a:rPr lang="en-US" sz="1200" dirty="0" err="1"/>
              <a:t>Zeder</a:t>
            </a:r>
            <a:r>
              <a:rPr lang="en-US" sz="1200" dirty="0"/>
              <a:t> (2017, 2018).</a:t>
            </a:r>
          </a:p>
          <a:p>
            <a:pPr marL="171450" indent="-171450">
              <a:buFont typeface="Arial" panose="020B0604020202020204" pitchFamily="34" charset="0"/>
              <a:buChar char="•"/>
            </a:pPr>
            <a:r>
              <a:rPr lang="en-US" sz="900" dirty="0" err="1"/>
              <a:t>Gerbault</a:t>
            </a:r>
            <a:r>
              <a:rPr lang="en-US" sz="900" dirty="0"/>
              <a:t> P, Liebert A, </a:t>
            </a:r>
            <a:r>
              <a:rPr lang="en-US" sz="900" dirty="0" err="1"/>
              <a:t>Itan</a:t>
            </a:r>
            <a:r>
              <a:rPr lang="en-US" sz="900" dirty="0"/>
              <a:t> Y, Powell A, </a:t>
            </a:r>
            <a:r>
              <a:rPr lang="en-US" sz="900" dirty="0" err="1"/>
              <a:t>Currat</a:t>
            </a:r>
            <a:r>
              <a:rPr lang="en-US" sz="900" dirty="0"/>
              <a:t> M, et al. 2011. Evolution of lactase persistence: an example of human niche construction. </a:t>
            </a:r>
            <a:r>
              <a:rPr lang="en-US" sz="900" i="1" dirty="0"/>
              <a:t>Philosophical Transactions of the Royal Society B: Biological Sciences</a:t>
            </a:r>
            <a:r>
              <a:rPr lang="en-US" sz="900" dirty="0"/>
              <a:t>. 366(1566):863–77</a:t>
            </a:r>
          </a:p>
          <a:p>
            <a:pPr marL="171450" indent="-171450">
              <a:buFont typeface="Arial" panose="020B0604020202020204" pitchFamily="34" charset="0"/>
              <a:buChar char="•"/>
            </a:pPr>
            <a:r>
              <a:rPr lang="en-US" sz="900" dirty="0"/>
              <a:t>O’Brien M, </a:t>
            </a:r>
            <a:r>
              <a:rPr lang="en-US" sz="900" dirty="0" err="1"/>
              <a:t>Laland</a:t>
            </a:r>
            <a:r>
              <a:rPr lang="en-US" sz="900" dirty="0"/>
              <a:t> KN. 2012. Genes, culture and agriculture: an example of human niche construction. </a:t>
            </a:r>
            <a:r>
              <a:rPr lang="en-US" sz="900" i="1" dirty="0"/>
              <a:t>Current Anthropology.</a:t>
            </a:r>
            <a:r>
              <a:rPr lang="en-US" sz="900" dirty="0"/>
              <a:t> 53(4): 434-70</a:t>
            </a:r>
          </a:p>
          <a:p>
            <a:pPr marL="171450" indent="-171450">
              <a:buFont typeface="Arial" panose="020B0604020202020204" pitchFamily="34" charset="0"/>
              <a:buChar char="•"/>
            </a:pPr>
            <a:r>
              <a:rPr lang="en-US" sz="900" dirty="0" err="1"/>
              <a:t>Laland</a:t>
            </a:r>
            <a:r>
              <a:rPr lang="en-US" sz="900" dirty="0"/>
              <a:t> KN, </a:t>
            </a:r>
            <a:r>
              <a:rPr lang="en-US" sz="900" dirty="0" err="1"/>
              <a:t>Odling-Smee</a:t>
            </a:r>
            <a:r>
              <a:rPr lang="en-US" sz="900" dirty="0"/>
              <a:t> J, Myles S. 2010. How culture shaped the human genome: bringing genetics and the human sciences together. </a:t>
            </a:r>
            <a:r>
              <a:rPr lang="en-US" sz="900" i="1" dirty="0"/>
              <a:t>Nature Reviews Genetics</a:t>
            </a:r>
            <a:r>
              <a:rPr lang="en-US" sz="900" dirty="0"/>
              <a:t>. 11(2):137–48</a:t>
            </a:r>
          </a:p>
          <a:p>
            <a:pPr marL="171450" indent="-171450">
              <a:buFont typeface="Arial" panose="020B0604020202020204" pitchFamily="34" charset="0"/>
              <a:buChar char="•"/>
            </a:pPr>
            <a:r>
              <a:rPr lang="en-US" sz="900" dirty="0"/>
              <a:t>Smith BD. 2007. Niche construction and the behavioral context of plant and animal domestication. </a:t>
            </a:r>
            <a:r>
              <a:rPr lang="en-US" sz="900" i="1" dirty="0"/>
              <a:t>Evolutionary Anthropology.</a:t>
            </a:r>
            <a:r>
              <a:rPr lang="en-US" sz="900" dirty="0"/>
              <a:t> 16(5): 188–99</a:t>
            </a:r>
          </a:p>
          <a:p>
            <a:pPr marL="171450" indent="-171450">
              <a:buFont typeface="Arial" panose="020B0604020202020204" pitchFamily="34" charset="0"/>
              <a:buChar char="•"/>
            </a:pPr>
            <a:r>
              <a:rPr lang="en-US" sz="900" dirty="0" err="1"/>
              <a:t>Zeder</a:t>
            </a:r>
            <a:r>
              <a:rPr lang="en-US" sz="900" dirty="0"/>
              <a:t> MA. 2017. Domestication as a model system for the extended evolutionary synthesis. </a:t>
            </a:r>
            <a:r>
              <a:rPr lang="en-US" sz="900" i="1" dirty="0"/>
              <a:t>Interface Focus. </a:t>
            </a:r>
            <a:r>
              <a:rPr lang="en-US" sz="900" dirty="0"/>
              <a:t>7(5): 2016013</a:t>
            </a:r>
          </a:p>
          <a:p>
            <a:pPr marL="171450" indent="-171450">
              <a:buFont typeface="Arial" panose="020B0604020202020204" pitchFamily="34" charset="0"/>
              <a:buChar char="•"/>
            </a:pPr>
            <a:r>
              <a:rPr lang="en-US" sz="900" dirty="0" err="1"/>
              <a:t>Zeder</a:t>
            </a:r>
            <a:r>
              <a:rPr lang="en-US" sz="900" dirty="0"/>
              <a:t> MA. 2018. Why evolutionary biology needs anthropology: evaluating core assumptions of the extended evolutionary synthesis. </a:t>
            </a:r>
            <a:r>
              <a:rPr lang="en-US" sz="900" i="1" dirty="0"/>
              <a:t>Evolutionary Anthropology.</a:t>
            </a:r>
            <a:r>
              <a:rPr lang="en-US" sz="900" dirty="0"/>
              <a:t> 27(6): 267-84 </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14</a:t>
            </a:fld>
            <a:endParaRPr lang="en-US"/>
          </a:p>
        </p:txBody>
      </p:sp>
    </p:spTree>
    <p:extLst>
      <p:ext uri="{BB962C8B-B14F-4D97-AF65-F5344CB8AC3E}">
        <p14:creationId xmlns:p14="http://schemas.microsoft.com/office/powerpoint/2010/main" val="147531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For more on how, by breaking down rocks to eat lichen, snails create soil in the desert, and support an entire ecosystem, read </a:t>
            </a:r>
            <a:r>
              <a:rPr lang="en-US" sz="2000" dirty="0" err="1"/>
              <a:t>Shachak</a:t>
            </a:r>
            <a:r>
              <a:rPr lang="en-US" sz="2000" dirty="0"/>
              <a:t> et al (1987) and Jones &amp; </a:t>
            </a:r>
            <a:r>
              <a:rPr lang="en-US" sz="2000" dirty="0" err="1"/>
              <a:t>Shachak</a:t>
            </a:r>
            <a:r>
              <a:rPr lang="en-US" sz="2000" dirty="0"/>
              <a:t> (1990). </a:t>
            </a:r>
          </a:p>
          <a:p>
            <a:pPr marL="171450" lvl="0" indent="-171450">
              <a:buFont typeface="Arial" panose="020B0604020202020204" pitchFamily="34" charset="0"/>
              <a:buChar char="•"/>
            </a:pPr>
            <a:r>
              <a:rPr lang="en-US" sz="1200" dirty="0" err="1">
                <a:solidFill>
                  <a:prstClr val="black"/>
                </a:solidFill>
              </a:rPr>
              <a:t>Shachak</a:t>
            </a:r>
            <a:r>
              <a:rPr lang="en-US" sz="1200" dirty="0">
                <a:solidFill>
                  <a:prstClr val="black"/>
                </a:solidFill>
              </a:rPr>
              <a:t> M, Jones CG, </a:t>
            </a:r>
            <a:r>
              <a:rPr lang="en-US" sz="1200" dirty="0" err="1">
                <a:solidFill>
                  <a:prstClr val="black"/>
                </a:solidFill>
              </a:rPr>
              <a:t>Granot</a:t>
            </a:r>
            <a:r>
              <a:rPr lang="en-US" sz="1200" dirty="0">
                <a:solidFill>
                  <a:prstClr val="black"/>
                </a:solidFill>
              </a:rPr>
              <a:t> Y. 1987. Herbivory in rocks and weathering of a desert. </a:t>
            </a:r>
            <a:r>
              <a:rPr lang="en-US" sz="1200" i="1" dirty="0">
                <a:solidFill>
                  <a:prstClr val="black"/>
                </a:solidFill>
              </a:rPr>
              <a:t>Science.</a:t>
            </a:r>
            <a:r>
              <a:rPr lang="en-US" sz="1200" dirty="0">
                <a:solidFill>
                  <a:prstClr val="black"/>
                </a:solidFill>
              </a:rPr>
              <a:t> 236(4805): 1098-99</a:t>
            </a:r>
          </a:p>
          <a:p>
            <a:pPr marL="171450" lvl="0" indent="-171450">
              <a:buFont typeface="Arial" panose="020B0604020202020204" pitchFamily="34" charset="0"/>
              <a:buChar char="•"/>
            </a:pPr>
            <a:r>
              <a:rPr lang="en-US" sz="1200" dirty="0">
                <a:solidFill>
                  <a:prstClr val="black"/>
                </a:solidFill>
              </a:rPr>
              <a:t>Jones CG, Lawton JH, </a:t>
            </a:r>
            <a:r>
              <a:rPr lang="en-US" sz="1200" dirty="0" err="1">
                <a:solidFill>
                  <a:prstClr val="black"/>
                </a:solidFill>
              </a:rPr>
              <a:t>Shachak</a:t>
            </a:r>
            <a:r>
              <a:rPr lang="en-US" sz="1200" dirty="0">
                <a:solidFill>
                  <a:prstClr val="black"/>
                </a:solidFill>
              </a:rPr>
              <a:t> M. 1994. Organisms as ecosystem engineers. </a:t>
            </a:r>
            <a:r>
              <a:rPr lang="en-US" sz="1200" i="1" dirty="0">
                <a:solidFill>
                  <a:prstClr val="black"/>
                </a:solidFill>
              </a:rPr>
              <a:t>Oikos</a:t>
            </a:r>
            <a:r>
              <a:rPr lang="en-US" sz="1200" dirty="0">
                <a:solidFill>
                  <a:prstClr val="black"/>
                </a:solidFill>
              </a:rPr>
              <a:t>. 69(3): 373-86</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16</a:t>
            </a:fld>
            <a:endParaRPr lang="en-US"/>
          </a:p>
        </p:txBody>
      </p:sp>
    </p:spTree>
    <p:extLst>
      <p:ext uri="{BB962C8B-B14F-4D97-AF65-F5344CB8AC3E}">
        <p14:creationId xmlns:p14="http://schemas.microsoft.com/office/powerpoint/2010/main" val="414621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Buser</a:t>
            </a:r>
            <a:r>
              <a:rPr lang="en-US" sz="1200" dirty="0"/>
              <a:t> et al (2014) demonstrate experimentally how through their niche construction (the modification of fruit) the yeast </a:t>
            </a:r>
            <a:r>
              <a:rPr lang="en-US" sz="1200" i="1" dirty="0"/>
              <a:t>Saccharomyces cerevisiae</a:t>
            </a:r>
            <a:r>
              <a:rPr lang="en-US" sz="1200" dirty="0"/>
              <a:t> attracts Drosophila, and facilitates its own propagation.</a:t>
            </a:r>
          </a:p>
          <a:p>
            <a:pPr marL="171450" indent="-171450">
              <a:buFont typeface="Arial" panose="020B0604020202020204" pitchFamily="34" charset="0"/>
              <a:buChar char="•"/>
            </a:pPr>
            <a:r>
              <a:rPr lang="en-US" sz="900" dirty="0" err="1"/>
              <a:t>Buser</a:t>
            </a:r>
            <a:r>
              <a:rPr lang="en-US" sz="900" dirty="0"/>
              <a:t> CC, Newcomb RD, </a:t>
            </a:r>
            <a:r>
              <a:rPr lang="en-US" sz="900" dirty="0" err="1"/>
              <a:t>Gaskett</a:t>
            </a:r>
            <a:r>
              <a:rPr lang="en-US" sz="900" dirty="0"/>
              <a:t> AC, Goddard MR. 2014. Niche construction initiates the evolution of mutualistic interactions. </a:t>
            </a:r>
            <a:r>
              <a:rPr lang="en-US" sz="900" i="1" dirty="0"/>
              <a:t>Ecology letters. 17</a:t>
            </a:r>
            <a:r>
              <a:rPr lang="en-US" sz="900" dirty="0"/>
              <a:t>(10): 1257-1264</a:t>
            </a:r>
          </a:p>
          <a:p>
            <a:endParaRPr lang="en-US" dirty="0"/>
          </a:p>
        </p:txBody>
      </p:sp>
      <p:sp>
        <p:nvSpPr>
          <p:cNvPr id="4" name="Slide Number Placeholder 3"/>
          <p:cNvSpPr>
            <a:spLocks noGrp="1"/>
          </p:cNvSpPr>
          <p:nvPr>
            <p:ph type="sldNum" sz="quarter" idx="5"/>
          </p:nvPr>
        </p:nvSpPr>
        <p:spPr/>
        <p:txBody>
          <a:bodyPr/>
          <a:lstStyle/>
          <a:p>
            <a:fld id="{EDAECE68-B291-485C-806A-4F1EAC781F04}" type="slidenum">
              <a:rPr lang="en-US" smtClean="0"/>
              <a:t>17</a:t>
            </a:fld>
            <a:endParaRPr lang="en-US"/>
          </a:p>
        </p:txBody>
      </p:sp>
    </p:spTree>
    <p:extLst>
      <p:ext uri="{BB962C8B-B14F-4D97-AF65-F5344CB8AC3E}">
        <p14:creationId xmlns:p14="http://schemas.microsoft.com/office/powerpoint/2010/main" val="2076954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1F60-EBE6-4D13-9FAB-58A9137CC3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F9140A-62C7-4101-9601-0E6F92A895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3E109-4D0B-4EB6-AE4E-C636055A1A0C}"/>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895FF87E-060B-4CF2-B938-E2D2FB5E16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E2DB3-CE29-49EA-988A-A41CEF497E14}"/>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1495388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AE822-6F1C-4FFC-87A6-3E0F3ECDD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29C36A-FF03-46C3-8F87-EA85292949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42DDD-F506-4920-B7A1-E0072C246A4C}"/>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2FED82AA-88AA-4E47-8F21-E1064AEEE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EC502-DE78-4047-89B9-67BD86C6C1D6}"/>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2000307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D33636-04C6-4B38-B824-8A0CFB2C10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976713-6640-47EF-A107-85074A2719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43DAC5-4E99-48BD-B379-1EC6FDA9D7BE}"/>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5DAF0E58-D2C2-40DB-9E56-8EC54EF45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984A8F-4B0A-4D6B-A9DA-83FDFDA8207B}"/>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497924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BE74-42A0-44C0-88A8-66FB980E45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30BA76-53B5-4FC8-984D-356917F18C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D4C086-8CC0-4436-AD4C-4AE7C7137B45}"/>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778DFFB1-99E6-40DC-8EEF-E1B4DFB6C9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60D86-A833-4FDE-B4A4-E640E00428FE}"/>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1453749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D106A-B93F-4ADE-9F0D-82BD5E9983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8E04EB-01C8-44B8-8EE1-7A1A286FCB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30E88E-73AA-49AE-A4BA-B09867CA4E49}"/>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45AB6D5F-8079-47FA-918C-9D72BDF6F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C3B8A5-9ECE-4469-BFA0-71C3E7D54D12}"/>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2145456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A35C2-1BD4-4987-BE2D-3EE9DD9213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03881-6582-4AAD-A4F0-E7C07E2A8B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DDFB05-A5ED-4F06-98B9-A5BA6C0116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D5D3B2-F1E9-4017-8A3A-4769985524B9}"/>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6" name="Footer Placeholder 5">
            <a:extLst>
              <a:ext uri="{FF2B5EF4-FFF2-40B4-BE49-F238E27FC236}">
                <a16:creationId xmlns:a16="http://schemas.microsoft.com/office/drawing/2014/main" id="{8A352B92-30C4-448D-9683-C3AAD9B3F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75598-8497-4240-9C44-63F65B320CD4}"/>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2531382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8948-28BA-442F-8DD4-9D1E8AA8C6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6C5EBF-058A-4F2D-AB92-F968B3D1BD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739791-D61F-49C8-B046-3A8A36ECEB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5DBC39-AF8E-4976-A514-4DFDD935B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EBD7F-9143-4BD5-8CF6-6EBD11635E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CDDD9A-9315-4EEF-A616-C7A35A7E26B3}"/>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8" name="Footer Placeholder 7">
            <a:extLst>
              <a:ext uri="{FF2B5EF4-FFF2-40B4-BE49-F238E27FC236}">
                <a16:creationId xmlns:a16="http://schemas.microsoft.com/office/drawing/2014/main" id="{09FEB742-4B54-4F1B-8EF8-74BA3C3ECA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AD09C0-9D0D-4FE7-A907-3F075FE7DF4A}"/>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161830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844F3-4B02-473F-B9EA-B813A721E2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29911C-27EA-4D4C-BDC5-F4D0E7233660}"/>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4" name="Footer Placeholder 3">
            <a:extLst>
              <a:ext uri="{FF2B5EF4-FFF2-40B4-BE49-F238E27FC236}">
                <a16:creationId xmlns:a16="http://schemas.microsoft.com/office/drawing/2014/main" id="{D2413EE0-9DA6-40D6-AD0A-3389449F79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5FEBD0-216C-4574-856F-2F0F65171F70}"/>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550004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B2D6D4-D5F9-4BB3-93A0-79603BF801F9}"/>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3" name="Footer Placeholder 2">
            <a:extLst>
              <a:ext uri="{FF2B5EF4-FFF2-40B4-BE49-F238E27FC236}">
                <a16:creationId xmlns:a16="http://schemas.microsoft.com/office/drawing/2014/main" id="{C10CBD7C-3465-4E68-9030-1EDC02DC84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62A3EF-27E9-4D0A-93E9-69D285C9D856}"/>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1570248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38C0D-0149-409E-8145-DB64E9960D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9FE6B8-CF85-4786-9584-489572BDF7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8147A5-13C6-43B4-AC05-73BF68AAE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B26AA2-6ABF-4B98-B629-1983A1489C8E}"/>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6" name="Footer Placeholder 5">
            <a:extLst>
              <a:ext uri="{FF2B5EF4-FFF2-40B4-BE49-F238E27FC236}">
                <a16:creationId xmlns:a16="http://schemas.microsoft.com/office/drawing/2014/main" id="{E9623BB4-9EBD-4405-9788-2ECBF18DA6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E7FE7-6E97-4071-9F92-CD25CB10CC63}"/>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305617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12DB0-49AD-4C6A-BC47-06D7DD01D1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0F86F8-9958-432C-ABA6-DFD8B55C13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27C604-65AD-40F2-AE3D-839309016C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567FF-4D11-4BA2-B142-39FF80658D4D}"/>
              </a:ext>
            </a:extLst>
          </p:cNvPr>
          <p:cNvSpPr>
            <a:spLocks noGrp="1"/>
          </p:cNvSpPr>
          <p:nvPr>
            <p:ph type="dt" sz="half" idx="10"/>
          </p:nvPr>
        </p:nvSpPr>
        <p:spPr/>
        <p:txBody>
          <a:bodyPr/>
          <a:lstStyle/>
          <a:p>
            <a:fld id="{E9BA2ADC-66FD-487C-98DA-728C8A2702E5}" type="datetimeFigureOut">
              <a:rPr lang="en-US" smtClean="0"/>
              <a:t>6/16/2020</a:t>
            </a:fld>
            <a:endParaRPr lang="en-US"/>
          </a:p>
        </p:txBody>
      </p:sp>
      <p:sp>
        <p:nvSpPr>
          <p:cNvPr id="6" name="Footer Placeholder 5">
            <a:extLst>
              <a:ext uri="{FF2B5EF4-FFF2-40B4-BE49-F238E27FC236}">
                <a16:creationId xmlns:a16="http://schemas.microsoft.com/office/drawing/2014/main" id="{1790B386-BB35-4D06-A9D8-A1195F4505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7186F-B680-4ADE-84A9-4F94113D0D6F}"/>
              </a:ext>
            </a:extLst>
          </p:cNvPr>
          <p:cNvSpPr>
            <a:spLocks noGrp="1"/>
          </p:cNvSpPr>
          <p:nvPr>
            <p:ph type="sldNum" sz="quarter" idx="12"/>
          </p:nvPr>
        </p:nvSpPr>
        <p:spPr/>
        <p:txBody>
          <a:bodyPr/>
          <a:lstStyle/>
          <a:p>
            <a:fld id="{A9D5A985-0CF2-4626-85F5-C59F57FA6BEA}" type="slidenum">
              <a:rPr lang="en-US" smtClean="0"/>
              <a:t>‹#›</a:t>
            </a:fld>
            <a:endParaRPr lang="en-US"/>
          </a:p>
        </p:txBody>
      </p:sp>
    </p:spTree>
    <p:extLst>
      <p:ext uri="{BB962C8B-B14F-4D97-AF65-F5344CB8AC3E}">
        <p14:creationId xmlns:p14="http://schemas.microsoft.com/office/powerpoint/2010/main" val="379337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DE5577-3A6C-4E8C-9581-6A9D5DE21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6C1196-953E-4CE0-BA89-220C458E8E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AD650-0C23-432B-8533-BDDF789706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A2ADC-66FD-487C-98DA-728C8A2702E5}" type="datetimeFigureOut">
              <a:rPr lang="en-US" smtClean="0"/>
              <a:t>6/16/2020</a:t>
            </a:fld>
            <a:endParaRPr lang="en-US"/>
          </a:p>
        </p:txBody>
      </p:sp>
      <p:sp>
        <p:nvSpPr>
          <p:cNvPr id="5" name="Footer Placeholder 4">
            <a:extLst>
              <a:ext uri="{FF2B5EF4-FFF2-40B4-BE49-F238E27FC236}">
                <a16:creationId xmlns:a16="http://schemas.microsoft.com/office/drawing/2014/main" id="{A01B38B7-9C0C-4887-8492-DA01C0CCB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8CE198-6CBF-44D2-8665-CC3373D22A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5A985-0CF2-4626-85F5-C59F57FA6BEA}" type="slidenum">
              <a:rPr lang="en-US" smtClean="0"/>
              <a:t>‹#›</a:t>
            </a:fld>
            <a:endParaRPr lang="en-US"/>
          </a:p>
        </p:txBody>
      </p:sp>
    </p:spTree>
    <p:extLst>
      <p:ext uri="{BB962C8B-B14F-4D97-AF65-F5344CB8AC3E}">
        <p14:creationId xmlns:p14="http://schemas.microsoft.com/office/powerpoint/2010/main" val="282035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nguin in the snow&#10;&#10;Description automatically generated">
            <a:extLst>
              <a:ext uri="{FF2B5EF4-FFF2-40B4-BE49-F238E27FC236}">
                <a16:creationId xmlns:a16="http://schemas.microsoft.com/office/drawing/2014/main" id="{9A1C727D-43C4-4D81-AEEC-35DCA6EB660F}"/>
              </a:ext>
            </a:extLst>
          </p:cNvPr>
          <p:cNvPicPr>
            <a:picLocks noChangeAspect="1"/>
          </p:cNvPicPr>
          <p:nvPr/>
        </p:nvPicPr>
        <p:blipFill rotWithShape="1">
          <a:blip r:embed="rId2">
            <a:extLst>
              <a:ext uri="{28A0092B-C50C-407E-A947-70E740481C1C}">
                <a14:useLocalDpi xmlns:a14="http://schemas.microsoft.com/office/drawing/2010/main" val="0"/>
              </a:ext>
            </a:extLst>
          </a:blip>
          <a:srcRect t="45847" b="1"/>
          <a:stretch/>
        </p:blipFill>
        <p:spPr>
          <a:xfrm>
            <a:off x="0" y="0"/>
            <a:ext cx="12192000" cy="4978688"/>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Emperor penguins are the only vertebrate species able to breed during the Antarctic winter. They huddle together to try to keep warm in an icy landscape that can be as cold as 50 degrees Celsius below zero. But how warm is it inside the huddle?</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9494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858000" cy="673388"/>
          </a:xfrm>
          <a:prstGeom prst="rect">
            <a:avLst/>
          </a:prstGeom>
          <a:noFill/>
        </p:spPr>
        <p:txBody>
          <a:bodyPr wrap="square" lIns="0" tIns="0" rIns="0" bIns="0" rtlCol="0" anchor="ctr" anchorCtr="0">
            <a:noAutofit/>
          </a:bodyPr>
          <a:lstStyle/>
          <a:p>
            <a:r>
              <a:rPr lang="en-US" sz="3200" b="1" dirty="0"/>
              <a:t>Penguins construct huddle temperature</a:t>
            </a:r>
          </a:p>
        </p:txBody>
      </p:sp>
    </p:spTree>
    <p:extLst>
      <p:ext uri="{BB962C8B-B14F-4D97-AF65-F5344CB8AC3E}">
        <p14:creationId xmlns:p14="http://schemas.microsoft.com/office/powerpoint/2010/main" val="1166776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ee in a forest&#10;&#10;Description automatically generated">
            <a:extLst>
              <a:ext uri="{FF2B5EF4-FFF2-40B4-BE49-F238E27FC236}">
                <a16:creationId xmlns:a16="http://schemas.microsoft.com/office/drawing/2014/main" id="{EEDB3EB7-2DB2-4C84-9028-66CE7A2DC187}"/>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b="20833"/>
          <a:stretch/>
        </p:blipFill>
        <p:spPr>
          <a:xfrm>
            <a:off x="0" y="0"/>
            <a:ext cx="12192000"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The trees have evolved fire resistance, rapid </a:t>
            </a:r>
            <a:r>
              <a:rPr lang="en-US" sz="2400" dirty="0" err="1"/>
              <a:t>resprouting</a:t>
            </a:r>
            <a:r>
              <a:rPr lang="en-US" sz="2400" dirty="0"/>
              <a:t> after fire, and often require fire to reproduce (</a:t>
            </a:r>
            <a:r>
              <a:rPr lang="en-US" sz="2400" dirty="0" err="1"/>
              <a:t>Schwilk</a:t>
            </a:r>
            <a:r>
              <a:rPr lang="en-US" sz="2400" dirty="0"/>
              <a:t> 2003). Forest fires benefit them, but not the competition.</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19048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099048" cy="673388"/>
          </a:xfrm>
          <a:prstGeom prst="rect">
            <a:avLst/>
          </a:prstGeom>
          <a:noFill/>
        </p:spPr>
        <p:txBody>
          <a:bodyPr wrap="square" lIns="0" tIns="0" rIns="0" bIns="0" rtlCol="0" anchor="ctr" anchorCtr="0">
            <a:noAutofit/>
          </a:bodyPr>
          <a:lstStyle/>
          <a:p>
            <a:r>
              <a:rPr lang="en-US" sz="3200" b="1" dirty="0"/>
              <a:t>Forest fires construct local ecology</a:t>
            </a:r>
          </a:p>
        </p:txBody>
      </p:sp>
    </p:spTree>
    <p:extLst>
      <p:ext uri="{BB962C8B-B14F-4D97-AF65-F5344CB8AC3E}">
        <p14:creationId xmlns:p14="http://schemas.microsoft.com/office/powerpoint/2010/main" val="4267984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lant&#10;&#10;Description automatically generated">
            <a:extLst>
              <a:ext uri="{FF2B5EF4-FFF2-40B4-BE49-F238E27FC236}">
                <a16:creationId xmlns:a16="http://schemas.microsoft.com/office/drawing/2014/main" id="{7F52DF1C-8D22-492C-B5AA-21EC32ACF859}"/>
              </a:ext>
            </a:extLst>
          </p:cNvPr>
          <p:cNvPicPr>
            <a:picLocks noChangeAspect="1"/>
          </p:cNvPicPr>
          <p:nvPr/>
        </p:nvPicPr>
        <p:blipFill rotWithShape="1">
          <a:blip r:embed="rId2">
            <a:extLst>
              <a:ext uri="{28A0092B-C50C-407E-A947-70E740481C1C}">
                <a14:useLocalDpi xmlns:a14="http://schemas.microsoft.com/office/drawing/2010/main" val="0"/>
              </a:ext>
            </a:extLst>
          </a:blip>
          <a:srcRect t="9846" b="57362"/>
          <a:stretch/>
        </p:blipFill>
        <p:spPr>
          <a:xfrm>
            <a:off x="3048" y="-376555"/>
            <a:ext cx="12188952" cy="5329555"/>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1808"/>
            <a:ext cx="11582400" cy="1154162"/>
          </a:xfrm>
          <a:prstGeom prst="rect">
            <a:avLst/>
          </a:prstGeom>
        </p:spPr>
        <p:txBody>
          <a:bodyPr wrap="square" lIns="0" tIns="0" rIns="0" bIns="0" anchor="t" anchorCtr="0">
            <a:noAutofit/>
          </a:bodyPr>
          <a:lstStyle/>
          <a:p>
            <a:r>
              <a:rPr lang="en-US" sz="2400" dirty="0"/>
              <a:t>Even traits such as the timing of germination and flowering can be niche-constructing traits. How?</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1144"/>
            <a:ext cx="436168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1144"/>
            <a:ext cx="4267200" cy="673388"/>
          </a:xfrm>
          <a:prstGeom prst="rect">
            <a:avLst/>
          </a:prstGeom>
          <a:noFill/>
        </p:spPr>
        <p:txBody>
          <a:bodyPr wrap="square" lIns="0" tIns="0" rIns="0" bIns="0" rtlCol="0" anchor="ctr" anchorCtr="0">
            <a:noAutofit/>
          </a:bodyPr>
          <a:lstStyle/>
          <a:p>
            <a:r>
              <a:rPr lang="en-US" sz="3200" b="1" dirty="0"/>
              <a:t>Plant niche construction</a:t>
            </a:r>
          </a:p>
        </p:txBody>
      </p:sp>
    </p:spTree>
    <p:extLst>
      <p:ext uri="{BB962C8B-B14F-4D97-AF65-F5344CB8AC3E}">
        <p14:creationId xmlns:p14="http://schemas.microsoft.com/office/powerpoint/2010/main" val="91895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flower&#10;&#10;Description automatically generated">
            <a:extLst>
              <a:ext uri="{FF2B5EF4-FFF2-40B4-BE49-F238E27FC236}">
                <a16:creationId xmlns:a16="http://schemas.microsoft.com/office/drawing/2014/main" id="{3619801A-801F-4B5A-B502-61461DC06B53}"/>
              </a:ext>
            </a:extLst>
          </p:cNvPr>
          <p:cNvPicPr>
            <a:picLocks noChangeAspect="1"/>
          </p:cNvPicPr>
          <p:nvPr/>
        </p:nvPicPr>
        <p:blipFill rotWithShape="1">
          <a:blip r:embed="rId3">
            <a:extLst>
              <a:ext uri="{28A0092B-C50C-407E-A947-70E740481C1C}">
                <a14:useLocalDpi xmlns:a14="http://schemas.microsoft.com/office/drawing/2010/main" val="0"/>
              </a:ext>
            </a:extLst>
          </a:blip>
          <a:srcRect t="19146" b="20839"/>
          <a:stretch/>
        </p:blipFill>
        <p:spPr>
          <a:xfrm>
            <a:off x="0" y="-533400"/>
            <a:ext cx="12188952" cy="5486400"/>
          </a:xfrm>
          <a:prstGeom prst="rect">
            <a:avLst/>
          </a:prstGeom>
        </p:spPr>
      </p:pic>
      <p:sp>
        <p:nvSpPr>
          <p:cNvPr id="11" name="Rectangle 10">
            <a:extLst>
              <a:ext uri="{FF2B5EF4-FFF2-40B4-BE49-F238E27FC236}">
                <a16:creationId xmlns:a16="http://schemas.microsoft.com/office/drawing/2014/main" id="{318D3C91-4AF5-4BA6-AA41-0A0F7EB84DEA}"/>
              </a:ext>
            </a:extLst>
          </p:cNvPr>
          <p:cNvSpPr/>
          <p:nvPr/>
        </p:nvSpPr>
        <p:spPr>
          <a:xfrm>
            <a:off x="609600" y="5321808"/>
            <a:ext cx="10972800" cy="1154162"/>
          </a:xfrm>
          <a:prstGeom prst="rect">
            <a:avLst/>
          </a:prstGeom>
        </p:spPr>
        <p:txBody>
          <a:bodyPr wrap="square" lIns="0" tIns="0" rIns="0" bIns="0" anchor="t" anchorCtr="0">
            <a:noAutofit/>
          </a:bodyPr>
          <a:lstStyle/>
          <a:p>
            <a:r>
              <a:rPr lang="en-US" sz="2400" dirty="0"/>
              <a:t>The timing of germination and flowering determine the seasonal environment experienced by plants and their offspring. This alters many traits, the expression of genetic variation of those traits, and natural selection on those traits (Donohue, 2013).</a:t>
            </a:r>
          </a:p>
        </p:txBody>
      </p:sp>
      <p:sp>
        <p:nvSpPr>
          <p:cNvPr id="12" name="Rectangle 11">
            <a:extLst>
              <a:ext uri="{FF2B5EF4-FFF2-40B4-BE49-F238E27FC236}">
                <a16:creationId xmlns:a16="http://schemas.microsoft.com/office/drawing/2014/main" id="{6AC89CE3-4A26-4C39-A717-6EA9AE8564AF}"/>
              </a:ext>
            </a:extLst>
          </p:cNvPr>
          <p:cNvSpPr/>
          <p:nvPr/>
        </p:nvSpPr>
        <p:spPr>
          <a:xfrm>
            <a:off x="518160" y="4581144"/>
            <a:ext cx="436168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3" name="TextBox 12">
            <a:extLst>
              <a:ext uri="{FF2B5EF4-FFF2-40B4-BE49-F238E27FC236}">
                <a16:creationId xmlns:a16="http://schemas.microsoft.com/office/drawing/2014/main" id="{7CEE48A9-695F-4961-BA0B-7B515D53AC23}"/>
              </a:ext>
            </a:extLst>
          </p:cNvPr>
          <p:cNvSpPr txBox="1"/>
          <p:nvPr/>
        </p:nvSpPr>
        <p:spPr>
          <a:xfrm>
            <a:off x="609600" y="4581144"/>
            <a:ext cx="4267200" cy="673388"/>
          </a:xfrm>
          <a:prstGeom prst="rect">
            <a:avLst/>
          </a:prstGeom>
          <a:noFill/>
        </p:spPr>
        <p:txBody>
          <a:bodyPr wrap="square" lIns="0" tIns="0" rIns="0" bIns="0" rtlCol="0" anchor="ctr" anchorCtr="0">
            <a:noAutofit/>
          </a:bodyPr>
          <a:lstStyle/>
          <a:p>
            <a:r>
              <a:rPr lang="en-US" sz="3200" b="1" dirty="0"/>
              <a:t>Plant niche construction</a:t>
            </a:r>
          </a:p>
        </p:txBody>
      </p:sp>
    </p:spTree>
    <p:extLst>
      <p:ext uri="{BB962C8B-B14F-4D97-AF65-F5344CB8AC3E}">
        <p14:creationId xmlns:p14="http://schemas.microsoft.com/office/powerpoint/2010/main" val="410300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A close up of a green hill&#10;&#10;Description automatically generated">
            <a:extLst>
              <a:ext uri="{FF2B5EF4-FFF2-40B4-BE49-F238E27FC236}">
                <a16:creationId xmlns:a16="http://schemas.microsoft.com/office/drawing/2014/main" id="{DFC6AF89-2A90-4D0A-B798-E94050057DBE}"/>
              </a:ext>
            </a:extLst>
          </p:cNvPr>
          <p:cNvPicPr>
            <a:picLocks noChangeAspect="1"/>
          </p:cNvPicPr>
          <p:nvPr/>
        </p:nvPicPr>
        <p:blipFill rotWithShape="1">
          <a:blip r:embed="rId2">
            <a:extLst>
              <a:ext uri="{28A0092B-C50C-407E-A947-70E740481C1C}">
                <a14:useLocalDpi xmlns:a14="http://schemas.microsoft.com/office/drawing/2010/main" val="0"/>
              </a:ext>
            </a:extLst>
          </a:blip>
          <a:srcRect t="23339" b="4420"/>
          <a:stretch/>
        </p:blipFill>
        <p:spPr>
          <a:xfrm>
            <a:off x="0"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Humans are champion niche constructors. Through agriculture, deforestation, urbanization, control of fire, and the domestication of plants and animals, humans have modified environments in dramatic ways, even on a global scale.</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9494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858000" cy="673388"/>
          </a:xfrm>
          <a:prstGeom prst="rect">
            <a:avLst/>
          </a:prstGeom>
          <a:noFill/>
        </p:spPr>
        <p:txBody>
          <a:bodyPr wrap="square" lIns="0" tIns="0" rIns="0" bIns="0" rtlCol="0" anchor="ctr" anchorCtr="0">
            <a:noAutofit/>
          </a:bodyPr>
          <a:lstStyle/>
          <a:p>
            <a:r>
              <a:rPr lang="en-US" sz="3200" b="1" dirty="0"/>
              <a:t>Domestication and origin of agriculture</a:t>
            </a:r>
          </a:p>
        </p:txBody>
      </p:sp>
    </p:spTree>
    <p:extLst>
      <p:ext uri="{BB962C8B-B14F-4D97-AF65-F5344CB8AC3E}">
        <p14:creationId xmlns:p14="http://schemas.microsoft.com/office/powerpoint/2010/main" val="424930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rown and white cow standing on top of a grass covered field&#10;&#10;Description automatically generated">
            <a:extLst>
              <a:ext uri="{FF2B5EF4-FFF2-40B4-BE49-F238E27FC236}">
                <a16:creationId xmlns:a16="http://schemas.microsoft.com/office/drawing/2014/main" id="{C67578B4-31A9-47C2-84B6-938A3973EF57}"/>
              </a:ext>
            </a:extLst>
          </p:cNvPr>
          <p:cNvPicPr>
            <a:picLocks noChangeAspect="1"/>
          </p:cNvPicPr>
          <p:nvPr/>
        </p:nvPicPr>
        <p:blipFill rotWithShape="1">
          <a:blip r:embed="rId3">
            <a:extLst>
              <a:ext uri="{28A0092B-C50C-407E-A947-70E740481C1C}">
                <a14:useLocalDpi xmlns:a14="http://schemas.microsoft.com/office/drawing/2010/main" val="0"/>
              </a:ext>
            </a:extLst>
          </a:blip>
          <a:srcRect t="26088" b="19739"/>
          <a:stretch/>
        </p:blipFill>
        <p:spPr>
          <a:xfrm>
            <a:off x="0"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The domestication of cattle and consumption of dairy products is a compelling example of human niche construction. Dairy culture generated natural selection </a:t>
            </a:r>
            <a:r>
              <a:rPr lang="en-US" sz="2400" dirty="0" err="1"/>
              <a:t>favouring</a:t>
            </a:r>
            <a:r>
              <a:rPr lang="en-US" sz="2400" dirty="0"/>
              <a:t> genes allowing adults to </a:t>
            </a:r>
            <a:r>
              <a:rPr lang="en-US" sz="2400" dirty="0" err="1"/>
              <a:t>metabolise</a:t>
            </a:r>
            <a:r>
              <a:rPr lang="en-US" sz="2400" dirty="0"/>
              <a:t> lactose in milk (</a:t>
            </a:r>
            <a:r>
              <a:rPr lang="en-US" sz="2400" dirty="0" err="1"/>
              <a:t>Gerbault</a:t>
            </a:r>
            <a:r>
              <a:rPr lang="en-US" sz="2400" dirty="0"/>
              <a:t> et al, 2011).</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9494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858000" cy="673388"/>
          </a:xfrm>
          <a:prstGeom prst="rect">
            <a:avLst/>
          </a:prstGeom>
          <a:noFill/>
        </p:spPr>
        <p:txBody>
          <a:bodyPr wrap="square" lIns="0" tIns="0" rIns="0" bIns="0" rtlCol="0" anchor="ctr" anchorCtr="0">
            <a:noAutofit/>
          </a:bodyPr>
          <a:lstStyle/>
          <a:p>
            <a:r>
              <a:rPr lang="en-US" sz="3200" b="1" dirty="0"/>
              <a:t>Domestication and origin of agriculture</a:t>
            </a:r>
          </a:p>
        </p:txBody>
      </p:sp>
    </p:spTree>
    <p:extLst>
      <p:ext uri="{BB962C8B-B14F-4D97-AF65-F5344CB8AC3E}">
        <p14:creationId xmlns:p14="http://schemas.microsoft.com/office/powerpoint/2010/main" val="96816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C855D20-9DDC-46CA-9444-BEC236D53883}"/>
              </a:ext>
            </a:extLst>
          </p:cNvPr>
          <p:cNvGrpSpPr/>
          <p:nvPr/>
        </p:nvGrpSpPr>
        <p:grpSpPr>
          <a:xfrm>
            <a:off x="0" y="0"/>
            <a:ext cx="12192000" cy="4953000"/>
            <a:chOff x="0" y="0"/>
            <a:chExt cx="12192000" cy="4953000"/>
          </a:xfrm>
        </p:grpSpPr>
        <p:sp>
          <p:nvSpPr>
            <p:cNvPr id="5" name="Rectangle 4">
              <a:extLst>
                <a:ext uri="{FF2B5EF4-FFF2-40B4-BE49-F238E27FC236}">
                  <a16:creationId xmlns:a16="http://schemas.microsoft.com/office/drawing/2014/main" id="{AA7E30B3-D124-4323-96E8-042D5BB7AC0B}"/>
                </a:ext>
              </a:extLst>
            </p:cNvPr>
            <p:cNvSpPr/>
            <p:nvPr/>
          </p:nvSpPr>
          <p:spPr>
            <a:xfrm>
              <a:off x="0" y="0"/>
              <a:ext cx="12192000" cy="4953000"/>
            </a:xfrm>
            <a:prstGeom prst="rect">
              <a:avLst/>
            </a:prstGeom>
            <a:solidFill>
              <a:schemeClr val="tx1"/>
            </a:solidFill>
            <a:ln>
              <a:noFill/>
            </a:ln>
          </p:spPr>
          <p:txBody>
            <a:bodyPr wrap="square" rtlCol="0" anchor="ctr">
              <a:spAutoFit/>
            </a:bodyPr>
            <a:lstStyle/>
            <a:p>
              <a:pPr algn="l"/>
              <a:endParaRPr lang="en-US" sz="1400" dirty="0" err="1"/>
            </a:p>
          </p:txBody>
        </p:sp>
        <p:pic>
          <p:nvPicPr>
            <p:cNvPr id="3" name="Picture 2" descr="A picture containing animal, shellfish, black, sitting&#10;&#10;Description automatically generated">
              <a:extLst>
                <a:ext uri="{FF2B5EF4-FFF2-40B4-BE49-F238E27FC236}">
                  <a16:creationId xmlns:a16="http://schemas.microsoft.com/office/drawing/2014/main" id="{358E4965-4E30-4F81-943A-497F6C640F29}"/>
                </a:ext>
              </a:extLst>
            </p:cNvPr>
            <p:cNvPicPr>
              <a:picLocks noChangeAspect="1"/>
            </p:cNvPicPr>
            <p:nvPr/>
          </p:nvPicPr>
          <p:blipFill rotWithShape="1">
            <a:blip r:embed="rId2">
              <a:extLst>
                <a:ext uri="{28A0092B-C50C-407E-A947-70E740481C1C}">
                  <a14:useLocalDpi xmlns:a14="http://schemas.microsoft.com/office/drawing/2010/main" val="0"/>
                </a:ext>
              </a:extLst>
            </a:blip>
            <a:srcRect t="4872" b="36666"/>
            <a:stretch/>
          </p:blipFill>
          <p:spPr>
            <a:xfrm>
              <a:off x="1393338" y="76200"/>
              <a:ext cx="9405323" cy="4572000"/>
            </a:xfrm>
            <a:prstGeom prst="rect">
              <a:avLst/>
            </a:prstGeom>
          </p:spPr>
        </p:pic>
      </p:grpSp>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ctr" anchorCtr="0">
            <a:noAutofit/>
          </a:bodyPr>
          <a:lstStyle/>
          <a:p>
            <a:r>
              <a:rPr lang="en-US" sz="2400" dirty="0"/>
              <a:t>These snails (</a:t>
            </a:r>
            <a:r>
              <a:rPr lang="en-US" sz="2400" dirty="0" err="1"/>
              <a:t>Euchondrus</a:t>
            </a:r>
            <a:r>
              <a:rPr lang="en-US" sz="2400" dirty="0"/>
              <a:t> spp.) feed on lichens that grow on and under rocks in the Negev desert. Each snail is very small, and has a tiny effect on its environment, and yet their activities have a massive effect on the entire desert ecosystem. How?</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181344"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096000" cy="673388"/>
          </a:xfrm>
          <a:prstGeom prst="rect">
            <a:avLst/>
          </a:prstGeom>
          <a:noFill/>
        </p:spPr>
        <p:txBody>
          <a:bodyPr wrap="square" lIns="0" tIns="0" rIns="0" bIns="0" rtlCol="0" anchor="ctr" anchorCtr="0">
            <a:noAutofit/>
          </a:bodyPr>
          <a:lstStyle/>
          <a:p>
            <a:r>
              <a:rPr lang="en-US" sz="3200" b="1" dirty="0"/>
              <a:t>Snails construct a desert ecosystem</a:t>
            </a:r>
          </a:p>
        </p:txBody>
      </p:sp>
    </p:spTree>
    <p:extLst>
      <p:ext uri="{BB962C8B-B14F-4D97-AF65-F5344CB8AC3E}">
        <p14:creationId xmlns:p14="http://schemas.microsoft.com/office/powerpoint/2010/main" val="2116834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sandy beach&#10;&#10;Description automatically generated">
            <a:extLst>
              <a:ext uri="{FF2B5EF4-FFF2-40B4-BE49-F238E27FC236}">
                <a16:creationId xmlns:a16="http://schemas.microsoft.com/office/drawing/2014/main" id="{525C809E-314F-4FE4-9583-CA459DE5F45C}"/>
              </a:ext>
            </a:extLst>
          </p:cNvPr>
          <p:cNvPicPr>
            <a:picLocks noChangeAspect="1"/>
          </p:cNvPicPr>
          <p:nvPr/>
        </p:nvPicPr>
        <p:blipFill rotWithShape="1">
          <a:blip r:embed="rId3">
            <a:extLst>
              <a:ext uri="{28A0092B-C50C-407E-A947-70E740481C1C}">
                <a14:useLocalDpi xmlns:a14="http://schemas.microsoft.com/office/drawing/2010/main" val="0"/>
              </a:ext>
            </a:extLst>
          </a:blip>
          <a:srcRect t="18851" b="20262"/>
          <a:stretch/>
        </p:blipFill>
        <p:spPr>
          <a:xfrm>
            <a:off x="0"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ctr" anchorCtr="0">
            <a:noAutofit/>
          </a:bodyPr>
          <a:lstStyle/>
          <a:p>
            <a:r>
              <a:rPr lang="en-US" sz="2400" dirty="0"/>
              <a:t>The snails feeding breaks up rocks and inadvertently generates </a:t>
            </a:r>
            <a:r>
              <a:rPr lang="en-US" sz="2400" dirty="0" err="1"/>
              <a:t>tonnes</a:t>
            </a:r>
            <a:r>
              <a:rPr lang="en-US" sz="2400" dirty="0"/>
              <a:t> of soil. This soil supports a plant community, which in turn supports insects and birds. The snails play a vital role in constructing the desert ecosystems.</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181344"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096000" cy="673388"/>
          </a:xfrm>
          <a:prstGeom prst="rect">
            <a:avLst/>
          </a:prstGeom>
          <a:noFill/>
        </p:spPr>
        <p:txBody>
          <a:bodyPr wrap="square" lIns="0" tIns="0" rIns="0" bIns="0" rtlCol="0" anchor="ctr" anchorCtr="0">
            <a:noAutofit/>
          </a:bodyPr>
          <a:lstStyle/>
          <a:p>
            <a:r>
              <a:rPr lang="en-US" sz="3200" b="1" dirty="0"/>
              <a:t>Snails construct a desert ecosystem</a:t>
            </a:r>
          </a:p>
        </p:txBody>
      </p:sp>
    </p:spTree>
    <p:extLst>
      <p:ext uri="{BB962C8B-B14F-4D97-AF65-F5344CB8AC3E}">
        <p14:creationId xmlns:p14="http://schemas.microsoft.com/office/powerpoint/2010/main" val="465024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insect on the ground&#10;&#10;Description automatically generated">
            <a:extLst>
              <a:ext uri="{FF2B5EF4-FFF2-40B4-BE49-F238E27FC236}">
                <a16:creationId xmlns:a16="http://schemas.microsoft.com/office/drawing/2014/main" id="{858B04DF-0D0C-4618-ADF0-E20DC4F5653C}"/>
              </a:ext>
            </a:extLst>
          </p:cNvPr>
          <p:cNvPicPr>
            <a:picLocks noChangeAspect="1"/>
          </p:cNvPicPr>
          <p:nvPr/>
        </p:nvPicPr>
        <p:blipFill rotWithShape="1">
          <a:blip r:embed="rId3">
            <a:extLst>
              <a:ext uri="{28A0092B-C50C-407E-A947-70E740481C1C}">
                <a14:useLocalDpi xmlns:a14="http://schemas.microsoft.com/office/drawing/2010/main" val="0"/>
              </a:ext>
            </a:extLst>
          </a:blip>
          <a:srcRect l="8739" t="12061" b="21560"/>
          <a:stretch/>
        </p:blipFill>
        <p:spPr>
          <a:xfrm>
            <a:off x="988764" y="0"/>
            <a:ext cx="1021447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The yeast Saccharomyces </a:t>
            </a:r>
            <a:r>
              <a:rPr lang="en-US" sz="2400" i="1" dirty="0"/>
              <a:t>cerevisiae</a:t>
            </a:r>
            <a:r>
              <a:rPr lang="en-US" sz="2400" dirty="0"/>
              <a:t> facilitates its own propagation by modifying fruit to produce chemicals that attract Drosophila, and then hitches a ride (</a:t>
            </a:r>
            <a:r>
              <a:rPr lang="en-US" sz="2400" dirty="0" err="1"/>
              <a:t>Buser</a:t>
            </a:r>
            <a:r>
              <a:rPr lang="en-US" sz="2400" dirty="0"/>
              <a:t> et al. 2014).  Here niche construction drives coevolutionary interactions.</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1874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096000" cy="673388"/>
          </a:xfrm>
          <a:prstGeom prst="rect">
            <a:avLst/>
          </a:prstGeom>
          <a:noFill/>
        </p:spPr>
        <p:txBody>
          <a:bodyPr wrap="square" lIns="0" tIns="0" rIns="0" bIns="0" rtlCol="0" anchor="ctr" anchorCtr="0">
            <a:noAutofit/>
          </a:bodyPr>
          <a:lstStyle/>
          <a:p>
            <a:r>
              <a:rPr lang="en-US" sz="3200" b="1" dirty="0"/>
              <a:t>Yeasts construct a transport system </a:t>
            </a:r>
          </a:p>
        </p:txBody>
      </p:sp>
    </p:spTree>
    <p:extLst>
      <p:ext uri="{BB962C8B-B14F-4D97-AF65-F5344CB8AC3E}">
        <p14:creationId xmlns:p14="http://schemas.microsoft.com/office/powerpoint/2010/main" val="2376958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tuffed animals sitting next to a teddy bear&#10;&#10;Description automatically generated">
            <a:extLst>
              <a:ext uri="{FF2B5EF4-FFF2-40B4-BE49-F238E27FC236}">
                <a16:creationId xmlns:a16="http://schemas.microsoft.com/office/drawing/2014/main" id="{49254EF4-5996-4876-940B-A9CA666704ED}"/>
              </a:ext>
            </a:extLst>
          </p:cNvPr>
          <p:cNvPicPr>
            <a:picLocks noChangeAspect="1"/>
          </p:cNvPicPr>
          <p:nvPr/>
        </p:nvPicPr>
        <p:blipFill rotWithShape="1">
          <a:blip r:embed="rId3">
            <a:extLst>
              <a:ext uri="{28A0092B-C50C-407E-A947-70E740481C1C}">
                <a14:useLocalDpi xmlns:a14="http://schemas.microsoft.com/office/drawing/2010/main" val="0"/>
              </a:ext>
            </a:extLst>
          </a:blip>
          <a:srcRect t="28833"/>
          <a:stretch/>
        </p:blipFill>
        <p:spPr>
          <a:xfrm>
            <a:off x="609600" y="1"/>
            <a:ext cx="10668000"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1808"/>
            <a:ext cx="10668000" cy="1154162"/>
          </a:xfrm>
          <a:prstGeom prst="rect">
            <a:avLst/>
          </a:prstGeom>
        </p:spPr>
        <p:txBody>
          <a:bodyPr wrap="square" lIns="0" tIns="0" rIns="0" bIns="0" anchor="t" anchorCtr="0">
            <a:noAutofit/>
          </a:bodyPr>
          <a:lstStyle/>
          <a:p>
            <a:r>
              <a:rPr lang="en-US" sz="2400" dirty="0"/>
              <a:t>Experimental studies with bacteria demonstrate that niche construction evolves rapidly, under a broad range of conditions (Callahan et al 2014).</a:t>
            </a:r>
          </a:p>
        </p:txBody>
      </p:sp>
      <p:sp>
        <p:nvSpPr>
          <p:cNvPr id="17" name="Rectangle 16">
            <a:extLst>
              <a:ext uri="{FF2B5EF4-FFF2-40B4-BE49-F238E27FC236}">
                <a16:creationId xmlns:a16="http://schemas.microsoft.com/office/drawing/2014/main" id="{73DF04F4-AFEB-4252-B395-D8FAE65EB67F}"/>
              </a:ext>
            </a:extLst>
          </p:cNvPr>
          <p:cNvSpPr/>
          <p:nvPr/>
        </p:nvSpPr>
        <p:spPr>
          <a:xfrm>
            <a:off x="497304" y="4581144"/>
            <a:ext cx="4873752"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588744" y="4581144"/>
            <a:ext cx="4876800" cy="673388"/>
          </a:xfrm>
          <a:prstGeom prst="rect">
            <a:avLst/>
          </a:prstGeom>
          <a:noFill/>
        </p:spPr>
        <p:txBody>
          <a:bodyPr wrap="square" lIns="0" tIns="0" rIns="91440" bIns="0" rtlCol="0" anchor="ctr" anchorCtr="0">
            <a:noAutofit/>
          </a:bodyPr>
          <a:lstStyle/>
          <a:p>
            <a:r>
              <a:rPr lang="en-US" sz="3200" b="1" dirty="0"/>
              <a:t>Bacteria create new niches </a:t>
            </a:r>
          </a:p>
        </p:txBody>
      </p:sp>
    </p:spTree>
    <p:extLst>
      <p:ext uri="{BB962C8B-B14F-4D97-AF65-F5344CB8AC3E}">
        <p14:creationId xmlns:p14="http://schemas.microsoft.com/office/powerpoint/2010/main" val="3680391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lock of seagulls flying in the sky&#10;&#10;Description automatically generated">
            <a:extLst>
              <a:ext uri="{FF2B5EF4-FFF2-40B4-BE49-F238E27FC236}">
                <a16:creationId xmlns:a16="http://schemas.microsoft.com/office/drawing/2014/main" id="{15F53882-2ED4-4F93-961C-1402EDBDCD6B}"/>
              </a:ext>
            </a:extLst>
          </p:cNvPr>
          <p:cNvPicPr>
            <a:picLocks noChangeAspect="1"/>
          </p:cNvPicPr>
          <p:nvPr/>
        </p:nvPicPr>
        <p:blipFill rotWithShape="1">
          <a:blip r:embed="rId3">
            <a:extLst>
              <a:ext uri="{28A0092B-C50C-407E-A947-70E740481C1C}">
                <a14:useLocalDpi xmlns:a14="http://schemas.microsoft.com/office/drawing/2010/main" val="0"/>
              </a:ext>
            </a:extLst>
          </a:blip>
          <a:srcRect t="29081" b="9943"/>
          <a:stretch/>
        </p:blipFill>
        <p:spPr>
          <a:xfrm>
            <a:off x="0"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Niche construction can occur even without a physical change in the environment. Through migrating, birds transform their local environment from a harsh location with little food or mating opportunities, to one rich with food and mates.</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792784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7924800" cy="673388"/>
          </a:xfrm>
          <a:prstGeom prst="rect">
            <a:avLst/>
          </a:prstGeom>
          <a:noFill/>
        </p:spPr>
        <p:txBody>
          <a:bodyPr wrap="square" lIns="0" tIns="0" rIns="0" bIns="0" rtlCol="0" anchor="ctr" anchorCtr="0">
            <a:noAutofit/>
          </a:bodyPr>
          <a:lstStyle/>
          <a:p>
            <a:r>
              <a:rPr lang="en-US" sz="3200" b="1" dirty="0"/>
              <a:t>Migrating birds relocate to new environments</a:t>
            </a:r>
          </a:p>
        </p:txBody>
      </p:sp>
    </p:spTree>
    <p:extLst>
      <p:ext uri="{BB962C8B-B14F-4D97-AF65-F5344CB8AC3E}">
        <p14:creationId xmlns:p14="http://schemas.microsoft.com/office/powerpoint/2010/main" val="3644674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bird sitting on top of a penguin&#10;&#10;Description automatically generated">
            <a:extLst>
              <a:ext uri="{FF2B5EF4-FFF2-40B4-BE49-F238E27FC236}">
                <a16:creationId xmlns:a16="http://schemas.microsoft.com/office/drawing/2014/main" id="{95EF480C-8E6B-4E18-830A-450669FC4625}"/>
              </a:ext>
            </a:extLst>
          </p:cNvPr>
          <p:cNvPicPr>
            <a:picLocks noChangeAspect="1"/>
          </p:cNvPicPr>
          <p:nvPr/>
        </p:nvPicPr>
        <p:blipFill rotWithShape="1">
          <a:blip r:embed="rId3">
            <a:extLst>
              <a:ext uri="{28A0092B-C50C-407E-A947-70E740481C1C}">
                <a14:useLocalDpi xmlns:a14="http://schemas.microsoft.com/office/drawing/2010/main" val="0"/>
              </a:ext>
            </a:extLst>
          </a:blip>
          <a:srcRect l="2769"/>
          <a:stretch/>
        </p:blipFill>
        <p:spPr>
          <a:xfrm>
            <a:off x="0" y="0"/>
            <a:ext cx="12192000" cy="4953000"/>
          </a:xfrm>
          <a:prstGeom prst="rect">
            <a:avLst/>
          </a:prstGeom>
        </p:spPr>
      </p:pic>
      <p:sp>
        <p:nvSpPr>
          <p:cNvPr id="20" name="Rectangle 19">
            <a:extLst>
              <a:ext uri="{FF2B5EF4-FFF2-40B4-BE49-F238E27FC236}">
                <a16:creationId xmlns:a16="http://schemas.microsoft.com/office/drawing/2014/main" id="{5287A8BA-FA7D-40FA-8C3F-C5085903E04C}"/>
              </a:ext>
            </a:extLst>
          </p:cNvPr>
          <p:cNvSpPr/>
          <p:nvPr/>
        </p:nvSpPr>
        <p:spPr>
          <a:xfrm>
            <a:off x="518160" y="4584412"/>
            <a:ext cx="69494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6" name="Rectangle 15">
            <a:extLst>
              <a:ext uri="{FF2B5EF4-FFF2-40B4-BE49-F238E27FC236}">
                <a16:creationId xmlns:a16="http://schemas.microsoft.com/office/drawing/2014/main" id="{09696F36-C220-4A9C-87EB-F390CA444831}"/>
              </a:ext>
            </a:extLst>
          </p:cNvPr>
          <p:cNvSpPr/>
          <p:nvPr/>
        </p:nvSpPr>
        <p:spPr>
          <a:xfrm>
            <a:off x="609600" y="5322838"/>
            <a:ext cx="10667999" cy="1154162"/>
          </a:xfrm>
          <a:prstGeom prst="rect">
            <a:avLst/>
          </a:prstGeom>
        </p:spPr>
        <p:txBody>
          <a:bodyPr wrap="square" lIns="0" tIns="0" rIns="0" bIns="0" anchor="t" anchorCtr="0">
            <a:noAutofit/>
          </a:bodyPr>
          <a:lstStyle/>
          <a:p>
            <a:r>
              <a:rPr lang="en-US" sz="2400" dirty="0"/>
              <a:t>By huddling together for just two hours, penguin bodies can raise the temperature in the middle of the huddle to as high as 37 degrees above zero! The penguins are able to construct a warm environment, even in a blizzard (Gilbert et al, 2007)!</a:t>
            </a:r>
          </a:p>
        </p:txBody>
      </p:sp>
      <p:sp>
        <p:nvSpPr>
          <p:cNvPr id="19" name="TextBox 18">
            <a:extLst>
              <a:ext uri="{FF2B5EF4-FFF2-40B4-BE49-F238E27FC236}">
                <a16:creationId xmlns:a16="http://schemas.microsoft.com/office/drawing/2014/main" id="{790CA5BB-D163-4873-9F1B-CDAD4924B1F7}"/>
              </a:ext>
            </a:extLst>
          </p:cNvPr>
          <p:cNvSpPr txBox="1"/>
          <p:nvPr/>
        </p:nvSpPr>
        <p:spPr>
          <a:xfrm>
            <a:off x="609600" y="4584412"/>
            <a:ext cx="6858000" cy="673388"/>
          </a:xfrm>
          <a:prstGeom prst="rect">
            <a:avLst/>
          </a:prstGeom>
          <a:noFill/>
        </p:spPr>
        <p:txBody>
          <a:bodyPr wrap="square" lIns="0" tIns="0" rIns="0" bIns="0" rtlCol="0" anchor="ctr" anchorCtr="0">
            <a:noAutofit/>
          </a:bodyPr>
          <a:lstStyle/>
          <a:p>
            <a:r>
              <a:rPr lang="en-US" sz="3200" b="1" dirty="0"/>
              <a:t>Penguins construct huddle temperature</a:t>
            </a:r>
          </a:p>
        </p:txBody>
      </p:sp>
    </p:spTree>
    <p:extLst>
      <p:ext uri="{BB962C8B-B14F-4D97-AF65-F5344CB8AC3E}">
        <p14:creationId xmlns:p14="http://schemas.microsoft.com/office/powerpoint/2010/main" val="2377000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ree&#10;&#10;Description automatically generated">
            <a:extLst>
              <a:ext uri="{FF2B5EF4-FFF2-40B4-BE49-F238E27FC236}">
                <a16:creationId xmlns:a16="http://schemas.microsoft.com/office/drawing/2014/main" id="{CEE0ED8D-CF18-4CD2-B892-17207A29A958}"/>
              </a:ext>
            </a:extLst>
          </p:cNvPr>
          <p:cNvPicPr>
            <a:picLocks noChangeAspect="1"/>
          </p:cNvPicPr>
          <p:nvPr/>
        </p:nvPicPr>
        <p:blipFill rotWithShape="1">
          <a:blip r:embed="rId3">
            <a:extLst>
              <a:ext uri="{28A0092B-C50C-407E-A947-70E740481C1C}">
                <a14:useLocalDpi xmlns:a14="http://schemas.microsoft.com/office/drawing/2010/main" val="0"/>
              </a:ext>
            </a:extLst>
          </a:blip>
          <a:srcRect t="39176" b="6643"/>
          <a:stretch/>
        </p:blipFill>
        <p:spPr>
          <a:xfrm>
            <a:off x="0"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err="1"/>
              <a:t>Waterpepper</a:t>
            </a:r>
            <a:r>
              <a:rPr lang="en-US" sz="2400" dirty="0"/>
              <a:t> smartweeds alter the shapes of their leaves when their light conditions are different, thereby altering the amount of light they receive. This is known as ‘experiential niche construction’ (Sultan 2015).</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445312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4267200" cy="673388"/>
          </a:xfrm>
          <a:prstGeom prst="rect">
            <a:avLst/>
          </a:prstGeom>
          <a:noFill/>
        </p:spPr>
        <p:txBody>
          <a:bodyPr wrap="square" lIns="0" tIns="0" rIns="0" bIns="0" rtlCol="0" anchor="ctr" anchorCtr="0">
            <a:noAutofit/>
          </a:bodyPr>
          <a:lstStyle/>
          <a:p>
            <a:r>
              <a:rPr lang="en-US" sz="3200" b="1" dirty="0"/>
              <a:t>Plants construct the light </a:t>
            </a:r>
          </a:p>
        </p:txBody>
      </p:sp>
    </p:spTree>
    <p:extLst>
      <p:ext uri="{BB962C8B-B14F-4D97-AF65-F5344CB8AC3E}">
        <p14:creationId xmlns:p14="http://schemas.microsoft.com/office/powerpoint/2010/main" val="3803390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t in a field&#10;&#10;Description automatically generated">
            <a:extLst>
              <a:ext uri="{FF2B5EF4-FFF2-40B4-BE49-F238E27FC236}">
                <a16:creationId xmlns:a16="http://schemas.microsoft.com/office/drawing/2014/main" id="{9D289717-AA34-4765-A776-1BE892A2FE99}"/>
              </a:ext>
            </a:extLst>
          </p:cNvPr>
          <p:cNvPicPr>
            <a:picLocks noChangeAspect="1"/>
          </p:cNvPicPr>
          <p:nvPr/>
        </p:nvPicPr>
        <p:blipFill rotWithShape="1">
          <a:blip r:embed="rId2">
            <a:extLst>
              <a:ext uri="{28A0092B-C50C-407E-A947-70E740481C1C}">
                <a14:useLocalDpi xmlns:a14="http://schemas.microsoft.com/office/drawing/2010/main" val="0"/>
              </a:ext>
            </a:extLst>
          </a:blip>
          <a:srcRect t="26320" b="8816"/>
          <a:stretch/>
        </p:blipFill>
        <p:spPr>
          <a:xfrm>
            <a:off x="0" y="-304800"/>
            <a:ext cx="12198096" cy="5261744"/>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More desert plants have small leaves or spines, to conserve water. So how can this plant, the desert rhubarb (Rheum </a:t>
            </a:r>
            <a:r>
              <a:rPr lang="en-US" sz="2400" dirty="0" err="1"/>
              <a:t>palaestinum</a:t>
            </a:r>
            <a:r>
              <a:rPr lang="en-US" sz="2400" dirty="0"/>
              <a:t>), survive with huge leaves?</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858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705600" cy="673388"/>
          </a:xfrm>
          <a:prstGeom prst="rect">
            <a:avLst/>
          </a:prstGeom>
          <a:noFill/>
        </p:spPr>
        <p:txBody>
          <a:bodyPr wrap="square" lIns="0" tIns="0" rIns="0" bIns="0" rtlCol="0" anchor="ctr" anchorCtr="0">
            <a:noAutofit/>
          </a:bodyPr>
          <a:lstStyle/>
          <a:p>
            <a:r>
              <a:rPr lang="en-US" sz="3200" b="1" dirty="0"/>
              <a:t>Rhubarb creates moisture in the desert</a:t>
            </a:r>
            <a:endParaRPr lang="en-US" sz="3200" dirty="0"/>
          </a:p>
        </p:txBody>
      </p:sp>
    </p:spTree>
    <p:extLst>
      <p:ext uri="{BB962C8B-B14F-4D97-AF65-F5344CB8AC3E}">
        <p14:creationId xmlns:p14="http://schemas.microsoft.com/office/powerpoint/2010/main" val="12368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automatically generated">
            <a:extLst>
              <a:ext uri="{FF2B5EF4-FFF2-40B4-BE49-F238E27FC236}">
                <a16:creationId xmlns:a16="http://schemas.microsoft.com/office/drawing/2014/main" id="{5BAD5E66-54E5-4154-A56B-2D57AD4D1B7D}"/>
              </a:ext>
            </a:extLst>
          </p:cNvPr>
          <p:cNvPicPr>
            <a:picLocks noChangeAspect="1"/>
          </p:cNvPicPr>
          <p:nvPr/>
        </p:nvPicPr>
        <p:blipFill rotWithShape="1">
          <a:blip r:embed="rId3">
            <a:extLst>
              <a:ext uri="{28A0092B-C50C-407E-A947-70E740481C1C}">
                <a14:useLocalDpi xmlns:a14="http://schemas.microsoft.com/office/drawing/2010/main" val="0"/>
              </a:ext>
            </a:extLst>
          </a:blip>
          <a:srcRect t="24987" b="20873"/>
          <a:stretch/>
        </p:blipFill>
        <p:spPr>
          <a:xfrm>
            <a:off x="0" y="0"/>
            <a:ext cx="12198096"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It’s a self-irrigating plant! Its leaves channel water towards its taproot, which grows and​ then shrinks again, producing chemical exudates that line the cavity, where water gathers (Lev-</a:t>
            </a:r>
            <a:r>
              <a:rPr lang="en-US" sz="2400" dirty="0" err="1"/>
              <a:t>Yadun</a:t>
            </a:r>
            <a:r>
              <a:rPr lang="en-US" sz="2400" dirty="0"/>
              <a:t> et al, 2009).</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858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705600" cy="673388"/>
          </a:xfrm>
          <a:prstGeom prst="rect">
            <a:avLst/>
          </a:prstGeom>
          <a:noFill/>
        </p:spPr>
        <p:txBody>
          <a:bodyPr wrap="square" lIns="0" tIns="0" rIns="0" bIns="0" rtlCol="0" anchor="ctr" anchorCtr="0">
            <a:noAutofit/>
          </a:bodyPr>
          <a:lstStyle/>
          <a:p>
            <a:r>
              <a:rPr lang="en-US" sz="3200" b="1" dirty="0"/>
              <a:t>Rhubarb creates moisture in the desert</a:t>
            </a:r>
            <a:endParaRPr lang="en-US" sz="3200" dirty="0"/>
          </a:p>
        </p:txBody>
      </p:sp>
    </p:spTree>
    <p:extLst>
      <p:ext uri="{BB962C8B-B14F-4D97-AF65-F5344CB8AC3E}">
        <p14:creationId xmlns:p14="http://schemas.microsoft.com/office/powerpoint/2010/main" val="390444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8D1945F-E3A3-4641-A8F2-2E41F90D7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8667" y="0"/>
            <a:ext cx="7654667" cy="5733535"/>
          </a:xfrm>
          <a:prstGeom prst="rect">
            <a:avLst/>
          </a:prstGeom>
        </p:spPr>
      </p:pic>
      <p:sp>
        <p:nvSpPr>
          <p:cNvPr id="8" name="Rectangle 7">
            <a:extLst>
              <a:ext uri="{FF2B5EF4-FFF2-40B4-BE49-F238E27FC236}">
                <a16:creationId xmlns:a16="http://schemas.microsoft.com/office/drawing/2014/main" id="{25F29437-B851-437F-86B9-B4E69DDB5CF6}"/>
              </a:ext>
            </a:extLst>
          </p:cNvPr>
          <p:cNvSpPr/>
          <p:nvPr/>
        </p:nvSpPr>
        <p:spPr>
          <a:xfrm>
            <a:off x="518160" y="4584412"/>
            <a:ext cx="5879592"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4" name="Rectangle 3">
            <a:extLst>
              <a:ext uri="{FF2B5EF4-FFF2-40B4-BE49-F238E27FC236}">
                <a16:creationId xmlns:a16="http://schemas.microsoft.com/office/drawing/2014/main" id="{EEF2CC24-9796-4543-B6A9-9D450B9E70CA}"/>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Traditionally, niche construction has been viewed as a source of environmental change, but not a cause of evolution. Evolutionary processes are generally thought of as phenomena that directly change gene frequencies.</a:t>
            </a:r>
          </a:p>
        </p:txBody>
      </p:sp>
      <p:sp>
        <p:nvSpPr>
          <p:cNvPr id="5" name="TextBox 4">
            <a:extLst>
              <a:ext uri="{FF2B5EF4-FFF2-40B4-BE49-F238E27FC236}">
                <a16:creationId xmlns:a16="http://schemas.microsoft.com/office/drawing/2014/main" id="{20D311AF-9506-4FDA-B20F-CDB310DAF915}"/>
              </a:ext>
            </a:extLst>
          </p:cNvPr>
          <p:cNvSpPr txBox="1"/>
          <p:nvPr/>
        </p:nvSpPr>
        <p:spPr>
          <a:xfrm>
            <a:off x="609600" y="4584412"/>
            <a:ext cx="5791200" cy="673388"/>
          </a:xfrm>
          <a:prstGeom prst="rect">
            <a:avLst/>
          </a:prstGeom>
          <a:noFill/>
        </p:spPr>
        <p:txBody>
          <a:bodyPr wrap="square" lIns="0" tIns="0" rIns="0" bIns="0" rtlCol="0" anchor="ctr" anchorCtr="0">
            <a:noAutofit/>
          </a:bodyPr>
          <a:lstStyle/>
          <a:p>
            <a:r>
              <a:rPr lang="en-US" sz="3200" b="1" dirty="0"/>
              <a:t>Niche Construction: What’s New?</a:t>
            </a:r>
            <a:endParaRPr lang="en-US" sz="3200" dirty="0"/>
          </a:p>
        </p:txBody>
      </p:sp>
    </p:spTree>
    <p:extLst>
      <p:ext uri="{BB962C8B-B14F-4D97-AF65-F5344CB8AC3E}">
        <p14:creationId xmlns:p14="http://schemas.microsoft.com/office/powerpoint/2010/main" val="3752337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5FDB98E7-3682-4EB9-8501-ECA4D9337DAA}"/>
              </a:ext>
            </a:extLst>
          </p:cNvPr>
          <p:cNvPicPr>
            <a:picLocks noChangeAspect="1"/>
          </p:cNvPicPr>
          <p:nvPr/>
        </p:nvPicPr>
        <p:blipFill rotWithShape="1">
          <a:blip r:embed="rId2">
            <a:extLst>
              <a:ext uri="{28A0092B-C50C-407E-A947-70E740481C1C}">
                <a14:useLocalDpi xmlns:a14="http://schemas.microsoft.com/office/drawing/2010/main" val="0"/>
              </a:ext>
            </a:extLst>
          </a:blip>
          <a:srcRect t="3157"/>
          <a:stretch/>
        </p:blipFill>
        <p:spPr>
          <a:xfrm>
            <a:off x="1219200" y="0"/>
            <a:ext cx="8917459" cy="6477000"/>
          </a:xfrm>
          <a:prstGeom prst="rect">
            <a:avLst/>
          </a:prstGeom>
        </p:spPr>
      </p:pic>
      <p:sp>
        <p:nvSpPr>
          <p:cNvPr id="4" name="Rectangle 3">
            <a:extLst>
              <a:ext uri="{FF2B5EF4-FFF2-40B4-BE49-F238E27FC236}">
                <a16:creationId xmlns:a16="http://schemas.microsoft.com/office/drawing/2014/main" id="{D7EBE596-A44E-4CDE-AF50-F811A080B416}"/>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A broader view of evolutionary causation recognizes that niche construction biases the direction of evolution by systematically modifying selection. </a:t>
            </a:r>
          </a:p>
        </p:txBody>
      </p:sp>
      <p:sp>
        <p:nvSpPr>
          <p:cNvPr id="6" name="Rectangle 5">
            <a:extLst>
              <a:ext uri="{FF2B5EF4-FFF2-40B4-BE49-F238E27FC236}">
                <a16:creationId xmlns:a16="http://schemas.microsoft.com/office/drawing/2014/main" id="{12DDA47D-AE26-47AD-8B2F-0EBAAC672A40}"/>
              </a:ext>
            </a:extLst>
          </p:cNvPr>
          <p:cNvSpPr/>
          <p:nvPr/>
        </p:nvSpPr>
        <p:spPr>
          <a:xfrm>
            <a:off x="518160" y="4584412"/>
            <a:ext cx="5879592"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7" name="TextBox 6">
            <a:extLst>
              <a:ext uri="{FF2B5EF4-FFF2-40B4-BE49-F238E27FC236}">
                <a16:creationId xmlns:a16="http://schemas.microsoft.com/office/drawing/2014/main" id="{DD39F56A-E525-4DFE-BD83-10D2F2F8388F}"/>
              </a:ext>
            </a:extLst>
          </p:cNvPr>
          <p:cNvSpPr txBox="1"/>
          <p:nvPr/>
        </p:nvSpPr>
        <p:spPr>
          <a:xfrm>
            <a:off x="609600" y="4584412"/>
            <a:ext cx="5791200" cy="673388"/>
          </a:xfrm>
          <a:prstGeom prst="rect">
            <a:avLst/>
          </a:prstGeom>
          <a:noFill/>
        </p:spPr>
        <p:txBody>
          <a:bodyPr wrap="square" lIns="0" tIns="0" rIns="0" bIns="0" rtlCol="0" anchor="ctr" anchorCtr="0">
            <a:noAutofit/>
          </a:bodyPr>
          <a:lstStyle/>
          <a:p>
            <a:r>
              <a:rPr lang="en-US" sz="3200" b="1" dirty="0"/>
              <a:t>Niche Construction: What’s New?</a:t>
            </a:r>
            <a:endParaRPr lang="en-US" sz="3200" dirty="0"/>
          </a:p>
        </p:txBody>
      </p:sp>
    </p:spTree>
    <p:extLst>
      <p:ext uri="{BB962C8B-B14F-4D97-AF65-F5344CB8AC3E}">
        <p14:creationId xmlns:p14="http://schemas.microsoft.com/office/powerpoint/2010/main" val="14650583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6466-94BA-4C91-A6A5-0A3EC7D2AD95}"/>
              </a:ext>
            </a:extLst>
          </p:cNvPr>
          <p:cNvSpPr/>
          <p:nvPr/>
        </p:nvSpPr>
        <p:spPr>
          <a:xfrm>
            <a:off x="213360" y="76200"/>
            <a:ext cx="52730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9" name="TextBox 8">
            <a:extLst>
              <a:ext uri="{FF2B5EF4-FFF2-40B4-BE49-F238E27FC236}">
                <a16:creationId xmlns:a16="http://schemas.microsoft.com/office/drawing/2014/main" id="{E5472E34-80F3-41D9-8D4E-68B33CF47AC6}"/>
              </a:ext>
            </a:extLst>
          </p:cNvPr>
          <p:cNvSpPr txBox="1"/>
          <p:nvPr/>
        </p:nvSpPr>
        <p:spPr>
          <a:xfrm>
            <a:off x="304800" y="76200"/>
            <a:ext cx="5181600" cy="673388"/>
          </a:xfrm>
          <a:prstGeom prst="rect">
            <a:avLst/>
          </a:prstGeom>
          <a:noFill/>
        </p:spPr>
        <p:txBody>
          <a:bodyPr wrap="square" lIns="0" tIns="0" rIns="0" bIns="0" rtlCol="0" anchor="ctr" anchorCtr="0">
            <a:noAutofit/>
          </a:bodyPr>
          <a:lstStyle/>
          <a:p>
            <a:r>
              <a:rPr lang="en-US" sz="3200" b="1" dirty="0"/>
              <a:t>Further Reading</a:t>
            </a:r>
            <a:endParaRPr lang="en-US" sz="3200" dirty="0"/>
          </a:p>
        </p:txBody>
      </p:sp>
      <p:sp>
        <p:nvSpPr>
          <p:cNvPr id="2" name="Rectangle 1">
            <a:extLst>
              <a:ext uri="{FF2B5EF4-FFF2-40B4-BE49-F238E27FC236}">
                <a16:creationId xmlns:a16="http://schemas.microsoft.com/office/drawing/2014/main" id="{C6239A5F-FA4B-40CD-88BE-1DCE2BCECAEB}"/>
              </a:ext>
            </a:extLst>
          </p:cNvPr>
          <p:cNvSpPr/>
          <p:nvPr/>
        </p:nvSpPr>
        <p:spPr>
          <a:xfrm>
            <a:off x="182880" y="914400"/>
            <a:ext cx="9875520" cy="5878532"/>
          </a:xfrm>
          <a:prstGeom prst="rect">
            <a:avLst/>
          </a:prstGeom>
        </p:spPr>
        <p:txBody>
          <a:bodyPr wrap="square">
            <a:spAutoFit/>
          </a:bodyPr>
          <a:lstStyle/>
          <a:p>
            <a:r>
              <a:rPr lang="en-US" sz="2000" b="1" dirty="0"/>
              <a:t>Penguins construct huddle temperature </a:t>
            </a:r>
            <a:endParaRPr lang="en-US" sz="2000" dirty="0"/>
          </a:p>
          <a:p>
            <a:r>
              <a:rPr lang="en-US" sz="2000" dirty="0"/>
              <a:t>To find out more about how penguins create a warm environment in the Antarctic read Gilbert et al (2007).</a:t>
            </a:r>
          </a:p>
          <a:p>
            <a:pPr marL="171450" indent="-171450">
              <a:buFont typeface="Arial" panose="020B0604020202020204" pitchFamily="34" charset="0"/>
              <a:buChar char="•"/>
            </a:pPr>
            <a:r>
              <a:rPr lang="en-US" sz="1200" dirty="0"/>
              <a:t>Gilbert C, </a:t>
            </a:r>
            <a:r>
              <a:rPr lang="en-US" sz="1200" dirty="0" err="1"/>
              <a:t>Maho</a:t>
            </a:r>
            <a:r>
              <a:rPr lang="en-US" sz="1200" dirty="0"/>
              <a:t> YL, Perret M, </a:t>
            </a:r>
            <a:r>
              <a:rPr lang="en-US" sz="1200" dirty="0" err="1"/>
              <a:t>Ancel</a:t>
            </a:r>
            <a:r>
              <a:rPr lang="en-US" sz="1200" dirty="0"/>
              <a:t> A. 2007. Body temperature changes induced by huddling in breeding male emperor penguins. </a:t>
            </a:r>
            <a:r>
              <a:rPr lang="en-US" sz="1200" i="1" dirty="0"/>
              <a:t>American Journal of Physiology-Regulatory, Integrative and Comparative Physiology</a:t>
            </a:r>
            <a:r>
              <a:rPr lang="en-US" sz="1200" dirty="0"/>
              <a:t>. 292(1):R176–85</a:t>
            </a:r>
          </a:p>
          <a:p>
            <a:endParaRPr lang="en-US" sz="2000" dirty="0"/>
          </a:p>
          <a:p>
            <a:r>
              <a:rPr lang="en-US" sz="2000" b="1" dirty="0"/>
              <a:t>Earthworms make soil</a:t>
            </a:r>
            <a:r>
              <a:rPr lang="en-US" sz="2000" dirty="0"/>
              <a:t> </a:t>
            </a:r>
          </a:p>
          <a:p>
            <a:r>
              <a:rPr lang="en-US" sz="2000" dirty="0"/>
              <a:t>For more on how earthworms process soil to suit their aquatic physiology read Turner (2000). A précis can be found in </a:t>
            </a:r>
            <a:r>
              <a:rPr lang="en-US" sz="2000" dirty="0" err="1"/>
              <a:t>Odling-Smee</a:t>
            </a:r>
            <a:r>
              <a:rPr lang="en-US" sz="2000" dirty="0"/>
              <a:t> et al (2003). For an up-to-date summary of earthworm effects on soil see </a:t>
            </a:r>
            <a:r>
              <a:rPr lang="en-US" sz="2000" dirty="0" err="1"/>
              <a:t>Frelich</a:t>
            </a:r>
            <a:r>
              <a:rPr lang="en-US" sz="2000" dirty="0"/>
              <a:t> et al (2019). Caro et al (2014) describe how earthworm niche construction can improve soil quality and reduce earthworm dispersal.</a:t>
            </a:r>
          </a:p>
          <a:p>
            <a:pPr marL="171450" indent="-171450">
              <a:buFont typeface="Arial" panose="020B0604020202020204" pitchFamily="34" charset="0"/>
              <a:buChar char="•"/>
            </a:pPr>
            <a:r>
              <a:rPr lang="en-US" sz="1200" dirty="0"/>
              <a:t>Turner JS. 2000. </a:t>
            </a:r>
            <a:r>
              <a:rPr lang="en-US" sz="1200" i="1" dirty="0"/>
              <a:t>The Extended Organism: The Physiology of Animal-built Structures. </a:t>
            </a:r>
            <a:r>
              <a:rPr lang="en-US" sz="1200" dirty="0"/>
              <a:t>Cambridge: Harvard University Press  </a:t>
            </a:r>
          </a:p>
          <a:p>
            <a:pPr marL="171450" indent="-171450">
              <a:buFont typeface="Arial" panose="020B0604020202020204" pitchFamily="34" charset="0"/>
              <a:buChar char="•"/>
            </a:pPr>
            <a:r>
              <a:rPr lang="en-US" sz="1200" dirty="0" err="1"/>
              <a:t>Odling-Smee</a:t>
            </a:r>
            <a:r>
              <a:rPr lang="en-US" sz="1200" dirty="0"/>
              <a:t> FJ, </a:t>
            </a:r>
            <a:r>
              <a:rPr lang="en-US" sz="1200" dirty="0" err="1"/>
              <a:t>Laland</a:t>
            </a:r>
            <a:r>
              <a:rPr lang="en-US" sz="1200" dirty="0"/>
              <a:t> KN, Feldman MW. 2003. </a:t>
            </a:r>
            <a:r>
              <a:rPr lang="en-US" sz="1200" i="1" dirty="0"/>
              <a:t>Niche Construction: The Neglected Process in Evolution</a:t>
            </a:r>
            <a:r>
              <a:rPr lang="en-US" sz="1200" dirty="0"/>
              <a:t>. Princeton: Princeton University Press</a:t>
            </a:r>
          </a:p>
          <a:p>
            <a:pPr marL="171450" indent="-171450">
              <a:buFont typeface="Arial" panose="020B0604020202020204" pitchFamily="34" charset="0"/>
              <a:buChar char="•"/>
            </a:pPr>
            <a:r>
              <a:rPr lang="en-US" sz="1200" dirty="0" err="1"/>
              <a:t>Frelich</a:t>
            </a:r>
            <a:r>
              <a:rPr lang="en-US" sz="1200" dirty="0"/>
              <a:t> LE, et al. 2019. Side-swiped: ecological cascades emanating from earthworm invasions. </a:t>
            </a:r>
            <a:r>
              <a:rPr lang="en-US" sz="1200" i="1" dirty="0"/>
              <a:t>Frontiers in Ecology and the Environment</a:t>
            </a:r>
            <a:r>
              <a:rPr lang="en-US" sz="1200" dirty="0"/>
              <a:t>. 17(9):502-10</a:t>
            </a:r>
          </a:p>
          <a:p>
            <a:pPr marL="171450" indent="-171450">
              <a:buFont typeface="Arial" panose="020B0604020202020204" pitchFamily="34" charset="0"/>
              <a:buChar char="•"/>
            </a:pPr>
            <a:r>
              <a:rPr lang="en-US" sz="1200" dirty="0"/>
              <a:t>Caro G, et al. 2014. Impact of soil engineering by two contrasting species of earthworms on their dispersal rates. </a:t>
            </a:r>
            <a:r>
              <a:rPr lang="en-US" sz="1200" i="1" dirty="0"/>
              <a:t>Applied Soil Ecology</a:t>
            </a:r>
            <a:r>
              <a:rPr lang="en-US" sz="1200" dirty="0"/>
              <a:t>. 84: 223-230</a:t>
            </a:r>
          </a:p>
          <a:p>
            <a:endParaRPr lang="en-US" sz="2000" b="1" dirty="0"/>
          </a:p>
          <a:p>
            <a:r>
              <a:rPr lang="en-US" sz="2000" b="1" dirty="0"/>
              <a:t>Hermit crabs build homes </a:t>
            </a:r>
            <a:endParaRPr lang="en-US" sz="2000" dirty="0"/>
          </a:p>
          <a:p>
            <a:r>
              <a:rPr lang="en-US" sz="2000" dirty="0" err="1"/>
              <a:t>Laidre</a:t>
            </a:r>
            <a:r>
              <a:rPr lang="en-US" sz="2000" dirty="0"/>
              <a:t> (2012, 2019) describes how, by hollowing out the gastropod shells in which they live, hermit crabs create a biological market and drive the evolution of social dependence. </a:t>
            </a:r>
          </a:p>
          <a:p>
            <a:pPr marL="171450" lvl="0" indent="-171450">
              <a:buFont typeface="Arial" panose="020B0604020202020204" pitchFamily="34" charset="0"/>
              <a:buChar char="•"/>
            </a:pPr>
            <a:r>
              <a:rPr lang="en-US" sz="1200" dirty="0" err="1">
                <a:solidFill>
                  <a:prstClr val="black"/>
                </a:solidFill>
              </a:rPr>
              <a:t>Laidre</a:t>
            </a:r>
            <a:r>
              <a:rPr lang="en-US" sz="1200" dirty="0">
                <a:solidFill>
                  <a:prstClr val="black"/>
                </a:solidFill>
              </a:rPr>
              <a:t> ME. 2012. Niche construction drives social dependence in hermit crabs. Current Biology. 22(20): R861-R863</a:t>
            </a:r>
          </a:p>
          <a:p>
            <a:pPr marL="171450" lvl="0" indent="-171450">
              <a:buFont typeface="Arial" panose="020B0604020202020204" pitchFamily="34" charset="0"/>
              <a:buChar char="•"/>
            </a:pPr>
            <a:r>
              <a:rPr lang="en-US" sz="1200" dirty="0" err="1">
                <a:solidFill>
                  <a:prstClr val="black"/>
                </a:solidFill>
              </a:rPr>
              <a:t>Laidre</a:t>
            </a:r>
            <a:r>
              <a:rPr lang="en-US" sz="1200" dirty="0">
                <a:solidFill>
                  <a:prstClr val="black"/>
                </a:solidFill>
              </a:rPr>
              <a:t> ME. 2019. Architectural modification of shells by terrestrial hermit crabs alters social dynamics in later generations. Ecology. 100(9): e02767</a:t>
            </a:r>
          </a:p>
          <a:p>
            <a:endParaRPr lang="en-US" sz="2000" dirty="0"/>
          </a:p>
        </p:txBody>
      </p:sp>
    </p:spTree>
    <p:extLst>
      <p:ext uri="{BB962C8B-B14F-4D97-AF65-F5344CB8AC3E}">
        <p14:creationId xmlns:p14="http://schemas.microsoft.com/office/powerpoint/2010/main" val="3317472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6466-94BA-4C91-A6A5-0A3EC7D2AD95}"/>
              </a:ext>
            </a:extLst>
          </p:cNvPr>
          <p:cNvSpPr/>
          <p:nvPr/>
        </p:nvSpPr>
        <p:spPr>
          <a:xfrm>
            <a:off x="213360" y="76200"/>
            <a:ext cx="52730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9" name="TextBox 8">
            <a:extLst>
              <a:ext uri="{FF2B5EF4-FFF2-40B4-BE49-F238E27FC236}">
                <a16:creationId xmlns:a16="http://schemas.microsoft.com/office/drawing/2014/main" id="{E5472E34-80F3-41D9-8D4E-68B33CF47AC6}"/>
              </a:ext>
            </a:extLst>
          </p:cNvPr>
          <p:cNvSpPr txBox="1"/>
          <p:nvPr/>
        </p:nvSpPr>
        <p:spPr>
          <a:xfrm>
            <a:off x="304800" y="76200"/>
            <a:ext cx="5181600" cy="673388"/>
          </a:xfrm>
          <a:prstGeom prst="rect">
            <a:avLst/>
          </a:prstGeom>
          <a:noFill/>
        </p:spPr>
        <p:txBody>
          <a:bodyPr wrap="square" lIns="0" tIns="0" rIns="0" bIns="0" rtlCol="0" anchor="ctr" anchorCtr="0">
            <a:noAutofit/>
          </a:bodyPr>
          <a:lstStyle/>
          <a:p>
            <a:r>
              <a:rPr lang="en-US" sz="3200" b="1" dirty="0"/>
              <a:t>Further Reading</a:t>
            </a:r>
            <a:endParaRPr lang="en-US" sz="3200" dirty="0"/>
          </a:p>
        </p:txBody>
      </p:sp>
      <p:sp>
        <p:nvSpPr>
          <p:cNvPr id="2" name="Rectangle 1">
            <a:extLst>
              <a:ext uri="{FF2B5EF4-FFF2-40B4-BE49-F238E27FC236}">
                <a16:creationId xmlns:a16="http://schemas.microsoft.com/office/drawing/2014/main" id="{C6239A5F-FA4B-40CD-88BE-1DCE2BCECAEB}"/>
              </a:ext>
            </a:extLst>
          </p:cNvPr>
          <p:cNvSpPr/>
          <p:nvPr/>
        </p:nvSpPr>
        <p:spPr>
          <a:xfrm>
            <a:off x="182880" y="914400"/>
            <a:ext cx="9875520" cy="5755422"/>
          </a:xfrm>
          <a:prstGeom prst="rect">
            <a:avLst/>
          </a:prstGeom>
        </p:spPr>
        <p:txBody>
          <a:bodyPr wrap="square">
            <a:spAutoFit/>
          </a:bodyPr>
          <a:lstStyle/>
          <a:p>
            <a:r>
              <a:rPr lang="en-US" sz="2000" b="1" dirty="0"/>
              <a:t>Dung beetles construct dung balls </a:t>
            </a:r>
            <a:endParaRPr lang="en-US" sz="2000" dirty="0"/>
          </a:p>
          <a:p>
            <a:r>
              <a:rPr lang="en-US" sz="2000" dirty="0"/>
              <a:t>For more on how mother dung beetles construct a brood ball and the role of larval niche construction see Schwab et al (2016, 2017).</a:t>
            </a:r>
          </a:p>
          <a:p>
            <a:pPr marL="171450" indent="-171450">
              <a:buFont typeface="Arial" panose="020B0604020202020204" pitchFamily="34" charset="0"/>
              <a:buChar char="•"/>
            </a:pPr>
            <a:r>
              <a:rPr lang="en-US" sz="1200" dirty="0"/>
              <a:t>Schwab DB, Riggs HE, Newton ILG, </a:t>
            </a:r>
            <a:r>
              <a:rPr lang="en-US" sz="1200" dirty="0" err="1"/>
              <a:t>Moczek</a:t>
            </a:r>
            <a:r>
              <a:rPr lang="en-US" sz="1200" dirty="0"/>
              <a:t> AP. 2016. Developmental and ecological benefits of the maternally transmitted microbiota in a dung beetle. </a:t>
            </a:r>
            <a:r>
              <a:rPr lang="en-US" sz="1200" i="1" dirty="0"/>
              <a:t>The American Naturalist. </a:t>
            </a:r>
            <a:r>
              <a:rPr lang="en-US" sz="1200" dirty="0"/>
              <a:t>188(6): 679-82 </a:t>
            </a:r>
          </a:p>
          <a:p>
            <a:pPr marL="171450" indent="-171450">
              <a:buFont typeface="Arial" panose="020B0604020202020204" pitchFamily="34" charset="0"/>
              <a:buChar char="•"/>
            </a:pPr>
            <a:r>
              <a:rPr lang="en-US" sz="1200" dirty="0"/>
              <a:t>Schwab DB, </a:t>
            </a:r>
            <a:r>
              <a:rPr lang="en-US" sz="1200" dirty="0" err="1"/>
              <a:t>Casasa</a:t>
            </a:r>
            <a:r>
              <a:rPr lang="en-US" sz="1200" dirty="0"/>
              <a:t> S, </a:t>
            </a:r>
            <a:r>
              <a:rPr lang="en-US" sz="1200" dirty="0" err="1"/>
              <a:t>Moczek</a:t>
            </a:r>
            <a:r>
              <a:rPr lang="en-US" sz="1200" dirty="0"/>
              <a:t> AP. 2017. Evidence of developmental niche construction in dung beetles: effects on growth, scaling and reproductive success. </a:t>
            </a:r>
            <a:r>
              <a:rPr lang="en-US" sz="1200" i="1" dirty="0"/>
              <a:t>Ecology Letters</a:t>
            </a:r>
            <a:r>
              <a:rPr lang="en-US" sz="1200" dirty="0"/>
              <a:t>. 20(11): 1353–63 </a:t>
            </a:r>
          </a:p>
          <a:p>
            <a:endParaRPr lang="en-US" sz="2000" b="1" dirty="0"/>
          </a:p>
          <a:p>
            <a:r>
              <a:rPr lang="en-US" sz="2000" b="1" dirty="0"/>
              <a:t>Forest fires construct local ecology</a:t>
            </a:r>
            <a:endParaRPr lang="en-US" sz="2000" dirty="0"/>
          </a:p>
          <a:p>
            <a:r>
              <a:rPr lang="en-US" sz="2000" dirty="0"/>
              <a:t>By affecting local fire intensities or the probability of ignition, traits that influence plant flammability may indirectly control selection for fire-related life-history and physiological traits. To learn more about how flammability traits shape natural selection on fire tolerance and </a:t>
            </a:r>
            <a:r>
              <a:rPr lang="en-US" sz="2000" dirty="0" err="1"/>
              <a:t>resprouting</a:t>
            </a:r>
            <a:r>
              <a:rPr lang="en-US" sz="2000" dirty="0"/>
              <a:t>, read </a:t>
            </a:r>
            <a:r>
              <a:rPr lang="en-US" sz="2000" dirty="0" err="1"/>
              <a:t>Schwilk</a:t>
            </a:r>
            <a:r>
              <a:rPr lang="en-US" sz="2000" dirty="0"/>
              <a:t> (2003).</a:t>
            </a:r>
          </a:p>
          <a:p>
            <a:pPr marL="171450" lvl="0" indent="-171450">
              <a:buFont typeface="Arial" panose="020B0604020202020204" pitchFamily="34" charset="0"/>
              <a:buChar char="•"/>
            </a:pPr>
            <a:r>
              <a:rPr lang="en-US" sz="1200" dirty="0" err="1">
                <a:solidFill>
                  <a:prstClr val="black"/>
                </a:solidFill>
              </a:rPr>
              <a:t>Schwilk</a:t>
            </a:r>
            <a:r>
              <a:rPr lang="en-US" sz="1200" dirty="0">
                <a:solidFill>
                  <a:prstClr val="black"/>
                </a:solidFill>
              </a:rPr>
              <a:t> D. 2003. Flammability is a niche construction trait: canopy architecture affects fire intensity. </a:t>
            </a:r>
            <a:r>
              <a:rPr lang="en-US" sz="1200" i="1" dirty="0">
                <a:solidFill>
                  <a:prstClr val="black"/>
                </a:solidFill>
              </a:rPr>
              <a:t>The American Naturalist.</a:t>
            </a:r>
            <a:r>
              <a:rPr lang="en-US" sz="1200" dirty="0">
                <a:solidFill>
                  <a:prstClr val="black"/>
                </a:solidFill>
              </a:rPr>
              <a:t> 162(6): 725-33 </a:t>
            </a:r>
          </a:p>
          <a:p>
            <a:pPr lvl="0"/>
            <a:endParaRPr lang="en-US" sz="2000" b="1" dirty="0"/>
          </a:p>
          <a:p>
            <a:pPr lvl="0"/>
            <a:r>
              <a:rPr lang="en-US" sz="2000" b="1" dirty="0"/>
              <a:t>Plants create developmental environments </a:t>
            </a:r>
            <a:endParaRPr lang="en-US" sz="2000" dirty="0"/>
          </a:p>
          <a:p>
            <a:r>
              <a:rPr lang="en-US" sz="2000" dirty="0"/>
              <a:t>To learn more about how the timing of flowering and germination are niche-constructing traits for seeds, see Donohue’s studies of Arabidopsis (2005, 2013).</a:t>
            </a:r>
          </a:p>
          <a:p>
            <a:pPr marL="171450" lvl="0" indent="-171450">
              <a:buFont typeface="Arial" panose="020B0604020202020204" pitchFamily="34" charset="0"/>
              <a:buChar char="•"/>
            </a:pPr>
            <a:r>
              <a:rPr lang="en-US" sz="1200" dirty="0">
                <a:solidFill>
                  <a:prstClr val="black"/>
                </a:solidFill>
              </a:rPr>
              <a:t>Donohue K. 2005. Niche construction through phenological plasticity: life history dynamics and ecological consequences. </a:t>
            </a:r>
            <a:r>
              <a:rPr lang="en-US" sz="1200" i="1" dirty="0">
                <a:solidFill>
                  <a:prstClr val="black"/>
                </a:solidFill>
              </a:rPr>
              <a:t>New </a:t>
            </a:r>
            <a:r>
              <a:rPr lang="en-US" sz="1200" i="1" dirty="0" err="1">
                <a:solidFill>
                  <a:prstClr val="black"/>
                </a:solidFill>
              </a:rPr>
              <a:t>Phytologist</a:t>
            </a:r>
            <a:r>
              <a:rPr lang="en-US" sz="1200" i="1" dirty="0">
                <a:solidFill>
                  <a:prstClr val="black"/>
                </a:solidFill>
              </a:rPr>
              <a:t> Trust</a:t>
            </a:r>
            <a:r>
              <a:rPr lang="en-US" sz="1200" dirty="0">
                <a:solidFill>
                  <a:prstClr val="black"/>
                </a:solidFill>
              </a:rPr>
              <a:t>. 166(1): 83– 92</a:t>
            </a:r>
          </a:p>
          <a:p>
            <a:pPr marL="171450" lvl="0" indent="-171450">
              <a:buFont typeface="Arial" panose="020B0604020202020204" pitchFamily="34" charset="0"/>
              <a:buChar char="•"/>
            </a:pPr>
            <a:r>
              <a:rPr lang="en-US" sz="1200" dirty="0">
                <a:solidFill>
                  <a:prstClr val="black"/>
                </a:solidFill>
              </a:rPr>
              <a:t>Donohue K. 2013. Why ontogeny matters during adaptation: developmental niche construction and pleiotropy across the life cycle in </a:t>
            </a:r>
            <a:r>
              <a:rPr lang="en-US" sz="1200" dirty="0" err="1">
                <a:solidFill>
                  <a:prstClr val="black"/>
                </a:solidFill>
              </a:rPr>
              <a:t>arabidopsis</a:t>
            </a:r>
            <a:r>
              <a:rPr lang="en-US" sz="1200" dirty="0">
                <a:solidFill>
                  <a:prstClr val="black"/>
                </a:solidFill>
              </a:rPr>
              <a:t> thaliana. </a:t>
            </a:r>
            <a:r>
              <a:rPr lang="en-US" sz="1200" i="1" dirty="0">
                <a:solidFill>
                  <a:prstClr val="black"/>
                </a:solidFill>
              </a:rPr>
              <a:t>Evolution</a:t>
            </a:r>
            <a:r>
              <a:rPr lang="en-US" sz="1200" dirty="0">
                <a:solidFill>
                  <a:prstClr val="black"/>
                </a:solidFill>
              </a:rPr>
              <a:t>. 68(1): 32-47</a:t>
            </a:r>
          </a:p>
        </p:txBody>
      </p:sp>
    </p:spTree>
    <p:extLst>
      <p:ext uri="{BB962C8B-B14F-4D97-AF65-F5344CB8AC3E}">
        <p14:creationId xmlns:p14="http://schemas.microsoft.com/office/powerpoint/2010/main" val="106203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6466-94BA-4C91-A6A5-0A3EC7D2AD95}"/>
              </a:ext>
            </a:extLst>
          </p:cNvPr>
          <p:cNvSpPr/>
          <p:nvPr/>
        </p:nvSpPr>
        <p:spPr>
          <a:xfrm>
            <a:off x="213360" y="76200"/>
            <a:ext cx="52730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9" name="TextBox 8">
            <a:extLst>
              <a:ext uri="{FF2B5EF4-FFF2-40B4-BE49-F238E27FC236}">
                <a16:creationId xmlns:a16="http://schemas.microsoft.com/office/drawing/2014/main" id="{E5472E34-80F3-41D9-8D4E-68B33CF47AC6}"/>
              </a:ext>
            </a:extLst>
          </p:cNvPr>
          <p:cNvSpPr txBox="1"/>
          <p:nvPr/>
        </p:nvSpPr>
        <p:spPr>
          <a:xfrm>
            <a:off x="304800" y="76200"/>
            <a:ext cx="5181600" cy="673388"/>
          </a:xfrm>
          <a:prstGeom prst="rect">
            <a:avLst/>
          </a:prstGeom>
          <a:noFill/>
        </p:spPr>
        <p:txBody>
          <a:bodyPr wrap="square" lIns="0" tIns="0" rIns="0" bIns="0" rtlCol="0" anchor="ctr" anchorCtr="0">
            <a:noAutofit/>
          </a:bodyPr>
          <a:lstStyle/>
          <a:p>
            <a:r>
              <a:rPr lang="en-US" sz="3200" b="1" dirty="0"/>
              <a:t>Further Reading</a:t>
            </a:r>
            <a:endParaRPr lang="en-US" sz="3200" dirty="0"/>
          </a:p>
        </p:txBody>
      </p:sp>
      <p:sp>
        <p:nvSpPr>
          <p:cNvPr id="2" name="Rectangle 1">
            <a:extLst>
              <a:ext uri="{FF2B5EF4-FFF2-40B4-BE49-F238E27FC236}">
                <a16:creationId xmlns:a16="http://schemas.microsoft.com/office/drawing/2014/main" id="{C6239A5F-FA4B-40CD-88BE-1DCE2BCECAEB}"/>
              </a:ext>
            </a:extLst>
          </p:cNvPr>
          <p:cNvSpPr/>
          <p:nvPr/>
        </p:nvSpPr>
        <p:spPr>
          <a:xfrm>
            <a:off x="182880" y="914400"/>
            <a:ext cx="10180320" cy="5816977"/>
          </a:xfrm>
          <a:prstGeom prst="rect">
            <a:avLst/>
          </a:prstGeom>
        </p:spPr>
        <p:txBody>
          <a:bodyPr wrap="square">
            <a:spAutoFit/>
          </a:bodyPr>
          <a:lstStyle/>
          <a:p>
            <a:r>
              <a:rPr lang="en-US" sz="2000" b="1" dirty="0"/>
              <a:t>Dairy farming creates a new niche</a:t>
            </a:r>
            <a:endParaRPr lang="en-US" sz="2000" dirty="0"/>
          </a:p>
          <a:p>
            <a:r>
              <a:rPr lang="en-US" sz="2000" dirty="0"/>
              <a:t>For more on how the cultural niche-constructing habit of dairy farming generated selection for adult lactose tolerance read </a:t>
            </a:r>
            <a:r>
              <a:rPr lang="en-US" sz="2000" dirty="0" err="1"/>
              <a:t>Gerbault</a:t>
            </a:r>
            <a:r>
              <a:rPr lang="en-US" sz="2000" dirty="0"/>
              <a:t> et al (2011) and O’Brien &amp; </a:t>
            </a:r>
            <a:r>
              <a:rPr lang="en-US" sz="2000" dirty="0" err="1"/>
              <a:t>Laland</a:t>
            </a:r>
            <a:r>
              <a:rPr lang="en-US" sz="2000" dirty="0"/>
              <a:t> (2012).  For other examples of cultural niche construction see </a:t>
            </a:r>
            <a:r>
              <a:rPr lang="en-US" sz="2000" dirty="0" err="1"/>
              <a:t>Laland</a:t>
            </a:r>
            <a:r>
              <a:rPr lang="en-US" sz="2000" dirty="0"/>
              <a:t> et al (2010). To learn more about how human niche construction played a vital role in the domestication of plants and animals and the origins of agriculture, read Smith (2007, 2016) and </a:t>
            </a:r>
            <a:r>
              <a:rPr lang="en-US" sz="2000" dirty="0" err="1"/>
              <a:t>Zeder</a:t>
            </a:r>
            <a:r>
              <a:rPr lang="en-US" sz="2000" dirty="0"/>
              <a:t> (2017, 2018).</a:t>
            </a:r>
          </a:p>
          <a:p>
            <a:pPr marL="171450" indent="-171450">
              <a:buFont typeface="Arial" panose="020B0604020202020204" pitchFamily="34" charset="0"/>
              <a:buChar char="•"/>
            </a:pPr>
            <a:r>
              <a:rPr lang="en-US" sz="1200" dirty="0" err="1"/>
              <a:t>Gerbault</a:t>
            </a:r>
            <a:r>
              <a:rPr lang="en-US" sz="1200" dirty="0"/>
              <a:t> P, Liebert A, </a:t>
            </a:r>
            <a:r>
              <a:rPr lang="en-US" sz="1200" dirty="0" err="1"/>
              <a:t>Itan</a:t>
            </a:r>
            <a:r>
              <a:rPr lang="en-US" sz="1200" dirty="0"/>
              <a:t> Y, Powell A, </a:t>
            </a:r>
            <a:r>
              <a:rPr lang="en-US" sz="1200" dirty="0" err="1"/>
              <a:t>Currat</a:t>
            </a:r>
            <a:r>
              <a:rPr lang="en-US" sz="1200" dirty="0"/>
              <a:t> M, et al. 2011. Evolution of lactase persistence: an example of human niche construction. </a:t>
            </a:r>
            <a:r>
              <a:rPr lang="en-US" sz="1200" i="1" dirty="0"/>
              <a:t>Philosophical Transactions of the Royal Society B: Biological Sciences</a:t>
            </a:r>
            <a:r>
              <a:rPr lang="en-US" sz="1200" dirty="0"/>
              <a:t>. 366(1566):863–77</a:t>
            </a:r>
          </a:p>
          <a:p>
            <a:pPr marL="171450" indent="-171450">
              <a:buFont typeface="Arial" panose="020B0604020202020204" pitchFamily="34" charset="0"/>
              <a:buChar char="•"/>
            </a:pPr>
            <a:r>
              <a:rPr lang="en-US" sz="1200" dirty="0"/>
              <a:t>O’Brien M, </a:t>
            </a:r>
            <a:r>
              <a:rPr lang="en-US" sz="1200" dirty="0" err="1"/>
              <a:t>Laland</a:t>
            </a:r>
            <a:r>
              <a:rPr lang="en-US" sz="1200" dirty="0"/>
              <a:t> KN. 2012. Genes, culture and agriculture: an example of human niche construction. </a:t>
            </a:r>
            <a:r>
              <a:rPr lang="en-US" sz="1200" i="1" dirty="0"/>
              <a:t>Current Anthropology.</a:t>
            </a:r>
            <a:r>
              <a:rPr lang="en-US" sz="1200" dirty="0"/>
              <a:t> 53(4): 434-70</a:t>
            </a:r>
          </a:p>
          <a:p>
            <a:pPr marL="171450" indent="-171450">
              <a:buFont typeface="Arial" panose="020B0604020202020204" pitchFamily="34" charset="0"/>
              <a:buChar char="•"/>
            </a:pPr>
            <a:r>
              <a:rPr lang="en-US" sz="1200" dirty="0" err="1"/>
              <a:t>Laland</a:t>
            </a:r>
            <a:r>
              <a:rPr lang="en-US" sz="1200" dirty="0"/>
              <a:t> KN, </a:t>
            </a:r>
            <a:r>
              <a:rPr lang="en-US" sz="1200" dirty="0" err="1"/>
              <a:t>Odling-Smee</a:t>
            </a:r>
            <a:r>
              <a:rPr lang="en-US" sz="1200" dirty="0"/>
              <a:t> J, Myles S. 2010. How culture shaped the human genome: bringing genetics and the human sciences together. </a:t>
            </a:r>
            <a:r>
              <a:rPr lang="en-US" sz="1200" i="1" dirty="0"/>
              <a:t>Nature Reviews Genetics</a:t>
            </a:r>
            <a:r>
              <a:rPr lang="en-US" sz="1200" dirty="0"/>
              <a:t>. 11(2):137–48</a:t>
            </a:r>
          </a:p>
          <a:p>
            <a:pPr marL="171450" indent="-171450">
              <a:buFont typeface="Arial" panose="020B0604020202020204" pitchFamily="34" charset="0"/>
              <a:buChar char="•"/>
            </a:pPr>
            <a:r>
              <a:rPr lang="en-US" sz="1200" dirty="0"/>
              <a:t>Smith BD. 2007. Niche construction and the behavioral context of plant and animal domestication. </a:t>
            </a:r>
            <a:r>
              <a:rPr lang="en-US" sz="1200" i="1" dirty="0"/>
              <a:t>Evolutionary Anthropology.</a:t>
            </a:r>
            <a:r>
              <a:rPr lang="en-US" sz="1200" dirty="0"/>
              <a:t> 16(5): 188–99</a:t>
            </a:r>
          </a:p>
          <a:p>
            <a:pPr marL="171450" indent="-171450">
              <a:buFont typeface="Arial" panose="020B0604020202020204" pitchFamily="34" charset="0"/>
              <a:buChar char="•"/>
            </a:pPr>
            <a:r>
              <a:rPr lang="en-US" sz="1200" dirty="0" err="1"/>
              <a:t>Zeder</a:t>
            </a:r>
            <a:r>
              <a:rPr lang="en-US" sz="1200" dirty="0"/>
              <a:t> MA. 2017. Domestication as a model system for the extended evolutionary synthesis. </a:t>
            </a:r>
            <a:r>
              <a:rPr lang="en-US" sz="1200" i="1" dirty="0"/>
              <a:t>Interface Focus. </a:t>
            </a:r>
            <a:r>
              <a:rPr lang="en-US" sz="1200" dirty="0"/>
              <a:t>7(5): 2016013</a:t>
            </a:r>
          </a:p>
          <a:p>
            <a:pPr marL="171450" indent="-171450">
              <a:buFont typeface="Arial" panose="020B0604020202020204" pitchFamily="34" charset="0"/>
              <a:buChar char="•"/>
            </a:pPr>
            <a:r>
              <a:rPr lang="en-US" sz="1200" dirty="0" err="1"/>
              <a:t>Zeder</a:t>
            </a:r>
            <a:r>
              <a:rPr lang="en-US" sz="1200" dirty="0"/>
              <a:t> MA. 2018. Why evolutionary biology needs anthropology: evaluating core assumptions of the extended evolutionary synthesis. </a:t>
            </a:r>
            <a:r>
              <a:rPr lang="en-US" sz="1200" i="1" dirty="0"/>
              <a:t>Evolutionary Anthropology.</a:t>
            </a:r>
            <a:r>
              <a:rPr lang="en-US" sz="1200" dirty="0"/>
              <a:t> 27(6): 267-84 </a:t>
            </a:r>
          </a:p>
          <a:p>
            <a:endParaRPr lang="en-US" sz="2000" b="1" dirty="0"/>
          </a:p>
          <a:p>
            <a:r>
              <a:rPr lang="en-US" sz="2000" b="1" dirty="0"/>
              <a:t>Snails construct a desert ecosystem</a:t>
            </a:r>
            <a:endParaRPr lang="en-US" sz="2000" dirty="0"/>
          </a:p>
          <a:p>
            <a:r>
              <a:rPr lang="en-US" sz="2000" dirty="0"/>
              <a:t>For more on how, by breaking down rocks to eat lichen, snails create soil in the desert, and support an entire ecosystem, read </a:t>
            </a:r>
            <a:r>
              <a:rPr lang="en-US" sz="2000" dirty="0" err="1"/>
              <a:t>Shachak</a:t>
            </a:r>
            <a:r>
              <a:rPr lang="en-US" sz="2000" dirty="0"/>
              <a:t> et al (1987) and Jones &amp; </a:t>
            </a:r>
            <a:r>
              <a:rPr lang="en-US" sz="2000" dirty="0" err="1"/>
              <a:t>Shachak</a:t>
            </a:r>
            <a:r>
              <a:rPr lang="en-US" sz="2000" dirty="0"/>
              <a:t> (1990). </a:t>
            </a:r>
          </a:p>
          <a:p>
            <a:pPr marL="171450" lvl="0" indent="-171450">
              <a:buFont typeface="Arial" panose="020B0604020202020204" pitchFamily="34" charset="0"/>
              <a:buChar char="•"/>
            </a:pPr>
            <a:r>
              <a:rPr lang="en-US" sz="1200" dirty="0" err="1">
                <a:solidFill>
                  <a:prstClr val="black"/>
                </a:solidFill>
              </a:rPr>
              <a:t>Shachak</a:t>
            </a:r>
            <a:r>
              <a:rPr lang="en-US" sz="1200" dirty="0">
                <a:solidFill>
                  <a:prstClr val="black"/>
                </a:solidFill>
              </a:rPr>
              <a:t> M, Jones CG, </a:t>
            </a:r>
            <a:r>
              <a:rPr lang="en-US" sz="1200" dirty="0" err="1">
                <a:solidFill>
                  <a:prstClr val="black"/>
                </a:solidFill>
              </a:rPr>
              <a:t>Granot</a:t>
            </a:r>
            <a:r>
              <a:rPr lang="en-US" sz="1200" dirty="0">
                <a:solidFill>
                  <a:prstClr val="black"/>
                </a:solidFill>
              </a:rPr>
              <a:t> Y. 1987. Herbivory in rocks and weathering of a desert. </a:t>
            </a:r>
            <a:r>
              <a:rPr lang="en-US" sz="1200" i="1" dirty="0">
                <a:solidFill>
                  <a:prstClr val="black"/>
                </a:solidFill>
              </a:rPr>
              <a:t>Science.</a:t>
            </a:r>
            <a:r>
              <a:rPr lang="en-US" sz="1200" dirty="0">
                <a:solidFill>
                  <a:prstClr val="black"/>
                </a:solidFill>
              </a:rPr>
              <a:t> 236(4805): 1098-99</a:t>
            </a:r>
          </a:p>
          <a:p>
            <a:pPr marL="171450" lvl="0" indent="-171450">
              <a:buFont typeface="Arial" panose="020B0604020202020204" pitchFamily="34" charset="0"/>
              <a:buChar char="•"/>
            </a:pPr>
            <a:r>
              <a:rPr lang="en-US" sz="1200" dirty="0">
                <a:solidFill>
                  <a:prstClr val="black"/>
                </a:solidFill>
              </a:rPr>
              <a:t>Jones CG, Lawton JH, </a:t>
            </a:r>
            <a:r>
              <a:rPr lang="en-US" sz="1200" dirty="0" err="1">
                <a:solidFill>
                  <a:prstClr val="black"/>
                </a:solidFill>
              </a:rPr>
              <a:t>Shachak</a:t>
            </a:r>
            <a:r>
              <a:rPr lang="en-US" sz="1200" dirty="0">
                <a:solidFill>
                  <a:prstClr val="black"/>
                </a:solidFill>
              </a:rPr>
              <a:t> M. 1994. Organisms as ecosystem engineers. </a:t>
            </a:r>
            <a:r>
              <a:rPr lang="en-US" sz="1200" i="1" dirty="0">
                <a:solidFill>
                  <a:prstClr val="black"/>
                </a:solidFill>
              </a:rPr>
              <a:t>Oikos</a:t>
            </a:r>
            <a:r>
              <a:rPr lang="en-US" sz="1200" dirty="0">
                <a:solidFill>
                  <a:prstClr val="black"/>
                </a:solidFill>
              </a:rPr>
              <a:t>. 69(3): 373-86</a:t>
            </a:r>
          </a:p>
          <a:p>
            <a:endParaRPr lang="en-US" sz="2000" b="1" dirty="0"/>
          </a:p>
          <a:p>
            <a:endParaRPr lang="en-US" sz="2000" dirty="0"/>
          </a:p>
        </p:txBody>
      </p:sp>
    </p:spTree>
    <p:extLst>
      <p:ext uri="{BB962C8B-B14F-4D97-AF65-F5344CB8AC3E}">
        <p14:creationId xmlns:p14="http://schemas.microsoft.com/office/powerpoint/2010/main" val="11927425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6466-94BA-4C91-A6A5-0A3EC7D2AD95}"/>
              </a:ext>
            </a:extLst>
          </p:cNvPr>
          <p:cNvSpPr/>
          <p:nvPr/>
        </p:nvSpPr>
        <p:spPr>
          <a:xfrm>
            <a:off x="213360" y="76200"/>
            <a:ext cx="52730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9" name="TextBox 8">
            <a:extLst>
              <a:ext uri="{FF2B5EF4-FFF2-40B4-BE49-F238E27FC236}">
                <a16:creationId xmlns:a16="http://schemas.microsoft.com/office/drawing/2014/main" id="{E5472E34-80F3-41D9-8D4E-68B33CF47AC6}"/>
              </a:ext>
            </a:extLst>
          </p:cNvPr>
          <p:cNvSpPr txBox="1"/>
          <p:nvPr/>
        </p:nvSpPr>
        <p:spPr>
          <a:xfrm>
            <a:off x="304800" y="76200"/>
            <a:ext cx="5181600" cy="673388"/>
          </a:xfrm>
          <a:prstGeom prst="rect">
            <a:avLst/>
          </a:prstGeom>
          <a:noFill/>
        </p:spPr>
        <p:txBody>
          <a:bodyPr wrap="square" lIns="0" tIns="0" rIns="0" bIns="0" rtlCol="0" anchor="ctr" anchorCtr="0">
            <a:noAutofit/>
          </a:bodyPr>
          <a:lstStyle/>
          <a:p>
            <a:r>
              <a:rPr lang="en-US" sz="3200" b="1" dirty="0"/>
              <a:t>Further Reading</a:t>
            </a:r>
            <a:endParaRPr lang="en-US" sz="3200" dirty="0"/>
          </a:p>
        </p:txBody>
      </p:sp>
      <p:sp>
        <p:nvSpPr>
          <p:cNvPr id="2" name="Rectangle 1">
            <a:extLst>
              <a:ext uri="{FF2B5EF4-FFF2-40B4-BE49-F238E27FC236}">
                <a16:creationId xmlns:a16="http://schemas.microsoft.com/office/drawing/2014/main" id="{C6239A5F-FA4B-40CD-88BE-1DCE2BCECAEB}"/>
              </a:ext>
            </a:extLst>
          </p:cNvPr>
          <p:cNvSpPr/>
          <p:nvPr/>
        </p:nvSpPr>
        <p:spPr>
          <a:xfrm>
            <a:off x="182880" y="914400"/>
            <a:ext cx="10180320" cy="5632311"/>
          </a:xfrm>
          <a:prstGeom prst="rect">
            <a:avLst/>
          </a:prstGeom>
        </p:spPr>
        <p:txBody>
          <a:bodyPr wrap="square">
            <a:spAutoFit/>
          </a:bodyPr>
          <a:lstStyle/>
          <a:p>
            <a:r>
              <a:rPr lang="en-US" sz="2000" b="1" dirty="0"/>
              <a:t>Yeast construct a transport system</a:t>
            </a:r>
            <a:r>
              <a:rPr lang="en-US" sz="2000" dirty="0"/>
              <a:t> </a:t>
            </a:r>
          </a:p>
          <a:p>
            <a:r>
              <a:rPr lang="en-US" sz="2000" dirty="0" err="1"/>
              <a:t>Buser</a:t>
            </a:r>
            <a:r>
              <a:rPr lang="en-US" sz="2000" dirty="0"/>
              <a:t> et al (2014) demonstrate experimentally how through their niche construction (the modification of fruit) the yeast </a:t>
            </a:r>
            <a:r>
              <a:rPr lang="en-US" sz="2000" i="1" dirty="0"/>
              <a:t>Saccharomyces cerevisiae</a:t>
            </a:r>
            <a:r>
              <a:rPr lang="en-US" sz="2000" dirty="0"/>
              <a:t> attracts Drosophila, and facilitates its own propagation.</a:t>
            </a:r>
          </a:p>
          <a:p>
            <a:pPr marL="171450" indent="-171450">
              <a:buFont typeface="Arial" panose="020B0604020202020204" pitchFamily="34" charset="0"/>
              <a:buChar char="•"/>
            </a:pPr>
            <a:r>
              <a:rPr lang="en-US" sz="1200" dirty="0" err="1"/>
              <a:t>Buser</a:t>
            </a:r>
            <a:r>
              <a:rPr lang="en-US" sz="1200" dirty="0"/>
              <a:t> CC, Newcomb RD, </a:t>
            </a:r>
            <a:r>
              <a:rPr lang="en-US" sz="1200" dirty="0" err="1"/>
              <a:t>Gaskett</a:t>
            </a:r>
            <a:r>
              <a:rPr lang="en-US" sz="1200" dirty="0"/>
              <a:t> AC, Goddard MR. 2014. Niche construction initiates the evolution of mutualistic interactions. </a:t>
            </a:r>
            <a:r>
              <a:rPr lang="en-US" sz="1200" i="1" dirty="0"/>
              <a:t>Ecology letters. 17</a:t>
            </a:r>
            <a:r>
              <a:rPr lang="en-US" sz="1200" dirty="0"/>
              <a:t>(10): 1257-1264</a:t>
            </a:r>
          </a:p>
          <a:p>
            <a:r>
              <a:rPr lang="en-US" sz="2000" dirty="0"/>
              <a:t> </a:t>
            </a:r>
          </a:p>
          <a:p>
            <a:r>
              <a:rPr lang="en-US" sz="2000" b="1" dirty="0"/>
              <a:t>Bacteria create new niches </a:t>
            </a:r>
            <a:endParaRPr lang="en-US" sz="2000" dirty="0"/>
          </a:p>
          <a:p>
            <a:r>
              <a:rPr lang="en-US" sz="2000" dirty="0"/>
              <a:t>Callahan et al (2014) demonstrate experimentally that niche construction evolves rapidly, under a broad range of conditions, in microbial populations. San Roman &amp; Wagner (2018) show that bacterial niche construction creates a very large number of new niches for other bacteria. </a:t>
            </a:r>
          </a:p>
          <a:p>
            <a:pPr marL="171450" indent="-171450">
              <a:buFont typeface="Arial" panose="020B0604020202020204" pitchFamily="34" charset="0"/>
              <a:buChar char="•"/>
            </a:pPr>
            <a:r>
              <a:rPr lang="en-US" sz="1200" dirty="0"/>
              <a:t>Callahan BJ, </a:t>
            </a:r>
            <a:r>
              <a:rPr lang="en-US" sz="1200" dirty="0" err="1"/>
              <a:t>Fukami</a:t>
            </a:r>
            <a:r>
              <a:rPr lang="en-US" sz="1200" dirty="0"/>
              <a:t> T, Fisher DS. 2014. Rapid evolution of adaptive niche construction in experimental microbial populations. </a:t>
            </a:r>
            <a:r>
              <a:rPr lang="en-US" sz="1200" i="1" dirty="0"/>
              <a:t>Evolution. </a:t>
            </a:r>
            <a:r>
              <a:rPr lang="en-US" sz="1200" dirty="0"/>
              <a:t>68(11): 3307-3316</a:t>
            </a:r>
          </a:p>
          <a:p>
            <a:endParaRPr lang="en-US" sz="2000" b="1" dirty="0"/>
          </a:p>
          <a:p>
            <a:r>
              <a:rPr lang="en-US" sz="2000" b="1" dirty="0"/>
              <a:t>Migrating birds relocate to new environments</a:t>
            </a:r>
          </a:p>
          <a:p>
            <a:r>
              <a:rPr lang="en-US" sz="2000" dirty="0"/>
              <a:t>To read more about migration behavior and </a:t>
            </a:r>
            <a:r>
              <a:rPr lang="en-US" sz="2000" dirty="0" err="1"/>
              <a:t>relocational</a:t>
            </a:r>
            <a:r>
              <a:rPr lang="en-US" sz="2000" dirty="0"/>
              <a:t> niche construction, see </a:t>
            </a:r>
            <a:r>
              <a:rPr lang="en-US" sz="2000" dirty="0" err="1"/>
              <a:t>Oudman</a:t>
            </a:r>
            <a:r>
              <a:rPr lang="en-US" sz="2000" dirty="0"/>
              <a:t> et al (2020).</a:t>
            </a:r>
          </a:p>
          <a:p>
            <a:pPr marL="171450" indent="-171450">
              <a:buFont typeface="Arial" panose="020B0604020202020204" pitchFamily="34" charset="0"/>
              <a:buChar char="•"/>
            </a:pPr>
            <a:r>
              <a:rPr lang="en-US" sz="1200" dirty="0" err="1"/>
              <a:t>Oudman</a:t>
            </a:r>
            <a:r>
              <a:rPr lang="en-US" sz="1200" dirty="0"/>
              <a:t> T, </a:t>
            </a:r>
            <a:r>
              <a:rPr lang="en-US" sz="1200" dirty="0" err="1"/>
              <a:t>Laland</a:t>
            </a:r>
            <a:r>
              <a:rPr lang="en-US" sz="1200" dirty="0"/>
              <a:t> K, Ruxton G, </a:t>
            </a:r>
            <a:r>
              <a:rPr lang="en-US" sz="1200" dirty="0" err="1"/>
              <a:t>Tombre</a:t>
            </a:r>
            <a:r>
              <a:rPr lang="en-US" sz="1200" dirty="0"/>
              <a:t> I, </a:t>
            </a:r>
            <a:r>
              <a:rPr lang="en-US" sz="1200" dirty="0" err="1"/>
              <a:t>Shimmings</a:t>
            </a:r>
            <a:r>
              <a:rPr lang="en-US" sz="1200" dirty="0"/>
              <a:t> P, Prop J. 2020. Young birds switch but old birds lead: how barnacle geese adjust migratory habits to environmental change. </a:t>
            </a:r>
            <a:r>
              <a:rPr lang="en-US" sz="1200" i="1" dirty="0"/>
              <a:t>Frontiers in Ecology and Evolution</a:t>
            </a:r>
            <a:r>
              <a:rPr lang="en-US" sz="1200" dirty="0"/>
              <a:t>. 7:502</a:t>
            </a:r>
          </a:p>
          <a:p>
            <a:endParaRPr lang="en-US" sz="2000" dirty="0"/>
          </a:p>
          <a:p>
            <a:endParaRPr lang="en-US" sz="2000" dirty="0"/>
          </a:p>
        </p:txBody>
      </p:sp>
    </p:spTree>
    <p:extLst>
      <p:ext uri="{BB962C8B-B14F-4D97-AF65-F5344CB8AC3E}">
        <p14:creationId xmlns:p14="http://schemas.microsoft.com/office/powerpoint/2010/main" val="754731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F96466-94BA-4C91-A6A5-0A3EC7D2AD95}"/>
              </a:ext>
            </a:extLst>
          </p:cNvPr>
          <p:cNvSpPr/>
          <p:nvPr/>
        </p:nvSpPr>
        <p:spPr>
          <a:xfrm>
            <a:off x="213360" y="76200"/>
            <a:ext cx="527304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9" name="TextBox 8">
            <a:extLst>
              <a:ext uri="{FF2B5EF4-FFF2-40B4-BE49-F238E27FC236}">
                <a16:creationId xmlns:a16="http://schemas.microsoft.com/office/drawing/2014/main" id="{E5472E34-80F3-41D9-8D4E-68B33CF47AC6}"/>
              </a:ext>
            </a:extLst>
          </p:cNvPr>
          <p:cNvSpPr txBox="1"/>
          <p:nvPr/>
        </p:nvSpPr>
        <p:spPr>
          <a:xfrm>
            <a:off x="304800" y="76200"/>
            <a:ext cx="5181600" cy="673388"/>
          </a:xfrm>
          <a:prstGeom prst="rect">
            <a:avLst/>
          </a:prstGeom>
          <a:noFill/>
        </p:spPr>
        <p:txBody>
          <a:bodyPr wrap="square" lIns="0" tIns="0" rIns="0" bIns="0" rtlCol="0" anchor="ctr" anchorCtr="0">
            <a:noAutofit/>
          </a:bodyPr>
          <a:lstStyle/>
          <a:p>
            <a:r>
              <a:rPr lang="en-US" sz="3200" b="1" dirty="0"/>
              <a:t>Further Reading</a:t>
            </a:r>
            <a:endParaRPr lang="en-US" sz="3200" dirty="0"/>
          </a:p>
        </p:txBody>
      </p:sp>
      <p:sp>
        <p:nvSpPr>
          <p:cNvPr id="2" name="Rectangle 1">
            <a:extLst>
              <a:ext uri="{FF2B5EF4-FFF2-40B4-BE49-F238E27FC236}">
                <a16:creationId xmlns:a16="http://schemas.microsoft.com/office/drawing/2014/main" id="{C6239A5F-FA4B-40CD-88BE-1DCE2BCECAEB}"/>
              </a:ext>
            </a:extLst>
          </p:cNvPr>
          <p:cNvSpPr/>
          <p:nvPr/>
        </p:nvSpPr>
        <p:spPr>
          <a:xfrm>
            <a:off x="182880" y="914400"/>
            <a:ext cx="9875520" cy="3231654"/>
          </a:xfrm>
          <a:prstGeom prst="rect">
            <a:avLst/>
          </a:prstGeom>
        </p:spPr>
        <p:txBody>
          <a:bodyPr wrap="square">
            <a:spAutoFit/>
          </a:bodyPr>
          <a:lstStyle/>
          <a:p>
            <a:r>
              <a:rPr lang="en-US" sz="2000" b="1" dirty="0"/>
              <a:t>Plants construct the light </a:t>
            </a:r>
            <a:endParaRPr lang="en-US" sz="2000" dirty="0"/>
          </a:p>
          <a:p>
            <a:r>
              <a:rPr lang="en-US" sz="2000" dirty="0"/>
              <a:t>To read about how plants alter the shape and orientation of their leaves to optimize the amount of light they receive, and many other examples of experiential niche construction, see Sultan (2015).</a:t>
            </a:r>
          </a:p>
          <a:p>
            <a:pPr marL="171450" indent="-171450">
              <a:buFont typeface="Arial" panose="020B0604020202020204" pitchFamily="34" charset="0"/>
              <a:buChar char="•"/>
            </a:pPr>
            <a:r>
              <a:rPr lang="en-US" sz="1200" dirty="0"/>
              <a:t>Sultan SE. 2015. </a:t>
            </a:r>
            <a:r>
              <a:rPr lang="en-US" sz="1200" i="1" dirty="0"/>
              <a:t>Organism &amp; Environment: Ecological Development, Niche Construction, and Adaptation</a:t>
            </a:r>
            <a:r>
              <a:rPr lang="en-US" sz="1200" dirty="0"/>
              <a:t>. Oxford: Oxford University Press</a:t>
            </a:r>
            <a:endParaRPr lang="en-US" sz="2000" b="1" dirty="0"/>
          </a:p>
          <a:p>
            <a:endParaRPr lang="en-US" sz="2000" b="1" dirty="0"/>
          </a:p>
          <a:p>
            <a:r>
              <a:rPr lang="en-US" sz="2000" b="1" dirty="0"/>
              <a:t>Rhubarb creates moisture in the desert</a:t>
            </a:r>
            <a:endParaRPr lang="en-US" sz="2000" dirty="0"/>
          </a:p>
          <a:p>
            <a:r>
              <a:rPr lang="en-US" sz="2000" dirty="0"/>
              <a:t>To learn how the desert rhubarb constructs a moisture-rich environment in the desert read Lev-</a:t>
            </a:r>
            <a:r>
              <a:rPr lang="en-US" sz="2000" dirty="0" err="1"/>
              <a:t>Yadun</a:t>
            </a:r>
            <a:r>
              <a:rPr lang="en-US" sz="2000" dirty="0"/>
              <a:t> et al (2009).</a:t>
            </a:r>
          </a:p>
          <a:p>
            <a:pPr marL="171450" indent="-171450">
              <a:buFont typeface="Arial" panose="020B0604020202020204" pitchFamily="34" charset="0"/>
              <a:buChar char="•"/>
            </a:pPr>
            <a:r>
              <a:rPr lang="en-US" sz="1200" dirty="0"/>
              <a:t>Lev-</a:t>
            </a:r>
            <a:r>
              <a:rPr lang="en-US" sz="1200" dirty="0" err="1"/>
              <a:t>Yadun</a:t>
            </a:r>
            <a:r>
              <a:rPr lang="en-US" sz="1200" dirty="0"/>
              <a:t> S, </a:t>
            </a:r>
            <a:r>
              <a:rPr lang="en-US" sz="1200" dirty="0" err="1"/>
              <a:t>Katzir</a:t>
            </a:r>
            <a:r>
              <a:rPr lang="en-US" sz="1200" dirty="0"/>
              <a:t> G, </a:t>
            </a:r>
            <a:r>
              <a:rPr lang="en-US" sz="1200" dirty="0" err="1"/>
              <a:t>Ne’eman</a:t>
            </a:r>
            <a:r>
              <a:rPr lang="en-US" sz="1200" dirty="0"/>
              <a:t> G. 2009. Rheum </a:t>
            </a:r>
            <a:r>
              <a:rPr lang="en-US" sz="1200" dirty="0" err="1"/>
              <a:t>palaestinum</a:t>
            </a:r>
            <a:r>
              <a:rPr lang="en-US" sz="1200" dirty="0"/>
              <a:t>, a self-irrigating desert plant. </a:t>
            </a:r>
            <a:r>
              <a:rPr lang="en-US" sz="1200" i="1" dirty="0" err="1"/>
              <a:t>Naturwissenschaften</a:t>
            </a:r>
            <a:r>
              <a:rPr lang="en-US" sz="1200" dirty="0"/>
              <a:t> 96(3): 393-397</a:t>
            </a:r>
          </a:p>
          <a:p>
            <a:r>
              <a:rPr lang="en-US" sz="2000" b="1" dirty="0"/>
              <a:t> </a:t>
            </a:r>
            <a:endParaRPr lang="en-US" sz="2000" dirty="0"/>
          </a:p>
        </p:txBody>
      </p:sp>
      <p:sp>
        <p:nvSpPr>
          <p:cNvPr id="4" name="TextBox 3">
            <a:extLst>
              <a:ext uri="{FF2B5EF4-FFF2-40B4-BE49-F238E27FC236}">
                <a16:creationId xmlns:a16="http://schemas.microsoft.com/office/drawing/2014/main" id="{741975AB-2723-4476-AC25-036568AFE980}"/>
              </a:ext>
            </a:extLst>
          </p:cNvPr>
          <p:cNvSpPr txBox="1"/>
          <p:nvPr/>
        </p:nvSpPr>
        <p:spPr>
          <a:xfrm>
            <a:off x="6400800" y="6172200"/>
            <a:ext cx="5704703" cy="646331"/>
          </a:xfrm>
          <a:prstGeom prst="rect">
            <a:avLst/>
          </a:prstGeom>
          <a:noFill/>
        </p:spPr>
        <p:txBody>
          <a:bodyPr wrap="none" rtlCol="0">
            <a:spAutoFit/>
          </a:bodyPr>
          <a:lstStyle/>
          <a:p>
            <a:r>
              <a:rPr lang="en-US" b="1" dirty="0"/>
              <a:t>This slideshow was created by Lynn Chiu and Kevin </a:t>
            </a:r>
            <a:r>
              <a:rPr lang="en-US" b="1" dirty="0" err="1"/>
              <a:t>Laland</a:t>
            </a:r>
            <a:endParaRPr lang="en-US" b="1" dirty="0"/>
          </a:p>
          <a:p>
            <a:pPr algn="r"/>
            <a:r>
              <a:rPr lang="en-US" b="1" dirty="0"/>
              <a:t>May 2020</a:t>
            </a:r>
          </a:p>
        </p:txBody>
      </p:sp>
    </p:spTree>
    <p:extLst>
      <p:ext uri="{BB962C8B-B14F-4D97-AF65-F5344CB8AC3E}">
        <p14:creationId xmlns:p14="http://schemas.microsoft.com/office/powerpoint/2010/main" val="171026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le of leaves&#10;&#10;Description automatically generated">
            <a:extLst>
              <a:ext uri="{FF2B5EF4-FFF2-40B4-BE49-F238E27FC236}">
                <a16:creationId xmlns:a16="http://schemas.microsoft.com/office/drawing/2014/main" id="{8D7029F1-3658-4D6B-9CDD-7C2A57F6A854}"/>
              </a:ext>
            </a:extLst>
          </p:cNvPr>
          <p:cNvPicPr>
            <a:picLocks noChangeAspect="1"/>
          </p:cNvPicPr>
          <p:nvPr/>
        </p:nvPicPr>
        <p:blipFill rotWithShape="1">
          <a:blip r:embed="rId2">
            <a:extLst>
              <a:ext uri="{28A0092B-C50C-407E-A947-70E740481C1C}">
                <a14:useLocalDpi xmlns:a14="http://schemas.microsoft.com/office/drawing/2010/main" val="0"/>
              </a:ext>
            </a:extLst>
          </a:blip>
          <a:srcRect t="26535" b="19299"/>
          <a:stretch/>
        </p:blipFill>
        <p:spPr>
          <a:xfrm>
            <a:off x="0" y="0"/>
            <a:ext cx="12192000" cy="4953000"/>
          </a:xfrm>
          <a:prstGeom prst="rect">
            <a:avLst/>
          </a:prstGeom>
        </p:spPr>
      </p:pic>
      <p:sp>
        <p:nvSpPr>
          <p:cNvPr id="13" name="Rectangle 12">
            <a:extLst>
              <a:ext uri="{FF2B5EF4-FFF2-40B4-BE49-F238E27FC236}">
                <a16:creationId xmlns:a16="http://schemas.microsoft.com/office/drawing/2014/main" id="{09274A29-0DB6-4D3D-96D9-8E7F19A58FD7}"/>
              </a:ext>
            </a:extLst>
          </p:cNvPr>
          <p:cNvSpPr/>
          <p:nvPr/>
        </p:nvSpPr>
        <p:spPr>
          <a:xfrm>
            <a:off x="518160" y="4584412"/>
            <a:ext cx="402336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0" name="Rectangle 9">
            <a:extLst>
              <a:ext uri="{FF2B5EF4-FFF2-40B4-BE49-F238E27FC236}">
                <a16:creationId xmlns:a16="http://schemas.microsoft.com/office/drawing/2014/main" id="{CF488CF2-4DDE-4434-B12E-44F774AAAE07}"/>
              </a:ext>
            </a:extLst>
          </p:cNvPr>
          <p:cNvSpPr/>
          <p:nvPr/>
        </p:nvSpPr>
        <p:spPr>
          <a:xfrm>
            <a:off x="537445" y="5257800"/>
            <a:ext cx="11044956" cy="1200329"/>
          </a:xfrm>
          <a:prstGeom prst="rect">
            <a:avLst/>
          </a:prstGeom>
        </p:spPr>
        <p:txBody>
          <a:bodyPr wrap="square">
            <a:spAutoFit/>
          </a:bodyPr>
          <a:lstStyle/>
          <a:p>
            <a:r>
              <a:rPr lang="en-US" sz="2400" dirty="0"/>
              <a:t>Despite living on land for millions of years, earthworms have retained the physiology of the freshwater species from which they evolved. How can they survive with such ‘poor’ morphological adaptation?</a:t>
            </a:r>
          </a:p>
        </p:txBody>
      </p:sp>
      <p:sp>
        <p:nvSpPr>
          <p:cNvPr id="12" name="TextBox 11">
            <a:extLst>
              <a:ext uri="{FF2B5EF4-FFF2-40B4-BE49-F238E27FC236}">
                <a16:creationId xmlns:a16="http://schemas.microsoft.com/office/drawing/2014/main" id="{EB2EFFC3-1EF8-498E-9635-A4960AFC29B8}"/>
              </a:ext>
            </a:extLst>
          </p:cNvPr>
          <p:cNvSpPr txBox="1"/>
          <p:nvPr/>
        </p:nvSpPr>
        <p:spPr>
          <a:xfrm>
            <a:off x="612648" y="4584412"/>
            <a:ext cx="3931920" cy="673388"/>
          </a:xfrm>
          <a:prstGeom prst="rect">
            <a:avLst/>
          </a:prstGeom>
          <a:noFill/>
        </p:spPr>
        <p:txBody>
          <a:bodyPr wrap="square" lIns="0" tIns="0" rIns="0" bIns="0" rtlCol="0" anchor="ctr" anchorCtr="0">
            <a:noAutofit/>
          </a:bodyPr>
          <a:lstStyle/>
          <a:p>
            <a:r>
              <a:rPr lang="en-US" sz="3200" b="1" dirty="0"/>
              <a:t>Earthworms make soil</a:t>
            </a:r>
          </a:p>
        </p:txBody>
      </p:sp>
    </p:spTree>
    <p:extLst>
      <p:ext uri="{BB962C8B-B14F-4D97-AF65-F5344CB8AC3E}">
        <p14:creationId xmlns:p14="http://schemas.microsoft.com/office/powerpoint/2010/main" val="924886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rock&#10;&#10;Description automatically generated">
            <a:extLst>
              <a:ext uri="{FF2B5EF4-FFF2-40B4-BE49-F238E27FC236}">
                <a16:creationId xmlns:a16="http://schemas.microsoft.com/office/drawing/2014/main" id="{345AEF8E-6A91-49F5-BE96-93CFC23DEB6C}"/>
              </a:ext>
            </a:extLst>
          </p:cNvPr>
          <p:cNvPicPr>
            <a:picLocks noChangeAspect="1"/>
          </p:cNvPicPr>
          <p:nvPr/>
        </p:nvPicPr>
        <p:blipFill rotWithShape="1">
          <a:blip r:embed="rId3">
            <a:extLst>
              <a:ext uri="{28A0092B-C50C-407E-A947-70E740481C1C}">
                <a14:useLocalDpi xmlns:a14="http://schemas.microsoft.com/office/drawing/2010/main" val="0"/>
              </a:ext>
            </a:extLst>
          </a:blip>
          <a:srcRect t="21046" b="8482"/>
          <a:stretch/>
        </p:blipFill>
        <p:spPr>
          <a:xfrm>
            <a:off x="0" y="0"/>
            <a:ext cx="12192000" cy="4953000"/>
          </a:xfrm>
          <a:prstGeom prst="rect">
            <a:avLst/>
          </a:prstGeom>
        </p:spPr>
      </p:pic>
      <p:sp>
        <p:nvSpPr>
          <p:cNvPr id="13" name="Rectangle 12">
            <a:extLst>
              <a:ext uri="{FF2B5EF4-FFF2-40B4-BE49-F238E27FC236}">
                <a16:creationId xmlns:a16="http://schemas.microsoft.com/office/drawing/2014/main" id="{9D14CE19-A862-4287-9F2C-39E12DB83B85}"/>
              </a:ext>
            </a:extLst>
          </p:cNvPr>
          <p:cNvSpPr/>
          <p:nvPr/>
        </p:nvSpPr>
        <p:spPr>
          <a:xfrm>
            <a:off x="537445" y="5257800"/>
            <a:ext cx="11044956" cy="1200329"/>
          </a:xfrm>
          <a:prstGeom prst="rect">
            <a:avLst/>
          </a:prstGeom>
        </p:spPr>
        <p:txBody>
          <a:bodyPr wrap="square">
            <a:spAutoFit/>
          </a:bodyPr>
          <a:lstStyle/>
          <a:p>
            <a:r>
              <a:rPr lang="en-US" sz="2400" dirty="0"/>
              <a:t>Through niche construction. Earthworms process soil in ways allowing them to draw water into their bodies more effectively, creating a simulated aquatic environment on land (Turner, 2000). It is as if they built their own swimming pools!</a:t>
            </a:r>
          </a:p>
        </p:txBody>
      </p:sp>
      <p:sp>
        <p:nvSpPr>
          <p:cNvPr id="14" name="Rectangle 13">
            <a:extLst>
              <a:ext uri="{FF2B5EF4-FFF2-40B4-BE49-F238E27FC236}">
                <a16:creationId xmlns:a16="http://schemas.microsoft.com/office/drawing/2014/main" id="{A135BD88-63E9-4FA8-BBEB-CD33A3B67E1C}"/>
              </a:ext>
            </a:extLst>
          </p:cNvPr>
          <p:cNvSpPr/>
          <p:nvPr/>
        </p:nvSpPr>
        <p:spPr>
          <a:xfrm>
            <a:off x="518160" y="4584412"/>
            <a:ext cx="402336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5" name="TextBox 14">
            <a:extLst>
              <a:ext uri="{FF2B5EF4-FFF2-40B4-BE49-F238E27FC236}">
                <a16:creationId xmlns:a16="http://schemas.microsoft.com/office/drawing/2014/main" id="{00B3CCDA-D8AF-4216-8791-1A6FB8EEB2FD}"/>
              </a:ext>
            </a:extLst>
          </p:cNvPr>
          <p:cNvSpPr txBox="1"/>
          <p:nvPr/>
        </p:nvSpPr>
        <p:spPr>
          <a:xfrm>
            <a:off x="612648" y="4584412"/>
            <a:ext cx="3931920" cy="673388"/>
          </a:xfrm>
          <a:prstGeom prst="rect">
            <a:avLst/>
          </a:prstGeom>
          <a:noFill/>
        </p:spPr>
        <p:txBody>
          <a:bodyPr wrap="square" lIns="0" tIns="0" rIns="0" bIns="0" rtlCol="0" anchor="ctr" anchorCtr="0">
            <a:noAutofit/>
          </a:bodyPr>
          <a:lstStyle/>
          <a:p>
            <a:r>
              <a:rPr lang="en-US" sz="3200" b="1" dirty="0"/>
              <a:t>Earthworms make soil</a:t>
            </a:r>
          </a:p>
        </p:txBody>
      </p:sp>
    </p:spTree>
    <p:extLst>
      <p:ext uri="{BB962C8B-B14F-4D97-AF65-F5344CB8AC3E}">
        <p14:creationId xmlns:p14="http://schemas.microsoft.com/office/powerpoint/2010/main" val="128873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n animal&#10;&#10;Description automatically generated">
            <a:extLst>
              <a:ext uri="{FF2B5EF4-FFF2-40B4-BE49-F238E27FC236}">
                <a16:creationId xmlns:a16="http://schemas.microsoft.com/office/drawing/2014/main" id="{3C92C682-CAD5-4DAB-9114-9A01A131C15B}"/>
              </a:ext>
            </a:extLst>
          </p:cNvPr>
          <p:cNvPicPr>
            <a:picLocks noChangeAspect="1"/>
          </p:cNvPicPr>
          <p:nvPr/>
        </p:nvPicPr>
        <p:blipFill rotWithShape="1">
          <a:blip r:embed="rId2">
            <a:extLst>
              <a:ext uri="{28A0092B-C50C-407E-A947-70E740481C1C}">
                <a14:useLocalDpi xmlns:a14="http://schemas.microsoft.com/office/drawing/2010/main" val="0"/>
              </a:ext>
            </a:extLst>
          </a:blip>
          <a:srcRect t="9722" b="24953"/>
          <a:stretch/>
        </p:blipFill>
        <p:spPr>
          <a:xfrm>
            <a:off x="0" y="0"/>
            <a:ext cx="12188952" cy="4954776"/>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Hermit crabs use shells as safe homes to live in. They modify these shells to increase their inner size and reduce their weight. As they grow, they need larger shells. But the only shells big enough are those carried by other hermit crabs. What do they do?</a:t>
            </a:r>
          </a:p>
        </p:txBody>
      </p:sp>
      <p:sp>
        <p:nvSpPr>
          <p:cNvPr id="9" name="Rectangle 8">
            <a:extLst>
              <a:ext uri="{FF2B5EF4-FFF2-40B4-BE49-F238E27FC236}">
                <a16:creationId xmlns:a16="http://schemas.microsoft.com/office/drawing/2014/main" id="{AB285820-640F-43FD-BE65-325F85E6BC59}"/>
              </a:ext>
            </a:extLst>
          </p:cNvPr>
          <p:cNvSpPr/>
          <p:nvPr/>
        </p:nvSpPr>
        <p:spPr>
          <a:xfrm>
            <a:off x="518160" y="4584412"/>
            <a:ext cx="4572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1" name="TextBox 10">
            <a:extLst>
              <a:ext uri="{FF2B5EF4-FFF2-40B4-BE49-F238E27FC236}">
                <a16:creationId xmlns:a16="http://schemas.microsoft.com/office/drawing/2014/main" id="{65C8AC6B-7473-492A-9D4A-63C00C22780D}"/>
              </a:ext>
            </a:extLst>
          </p:cNvPr>
          <p:cNvSpPr txBox="1"/>
          <p:nvPr/>
        </p:nvSpPr>
        <p:spPr>
          <a:xfrm>
            <a:off x="609600" y="4584412"/>
            <a:ext cx="4572000" cy="673388"/>
          </a:xfrm>
          <a:prstGeom prst="rect">
            <a:avLst/>
          </a:prstGeom>
          <a:noFill/>
        </p:spPr>
        <p:txBody>
          <a:bodyPr wrap="square" lIns="0" tIns="0" rIns="0" bIns="0" rtlCol="0" anchor="ctr" anchorCtr="0">
            <a:noAutofit/>
          </a:bodyPr>
          <a:lstStyle/>
          <a:p>
            <a:r>
              <a:rPr lang="en-US" sz="3200" b="1" dirty="0"/>
              <a:t>Hermit crabs build homes</a:t>
            </a:r>
          </a:p>
        </p:txBody>
      </p:sp>
      <p:sp>
        <p:nvSpPr>
          <p:cNvPr id="12" name="Rectangle 11">
            <a:extLst>
              <a:ext uri="{FF2B5EF4-FFF2-40B4-BE49-F238E27FC236}">
                <a16:creationId xmlns:a16="http://schemas.microsoft.com/office/drawing/2014/main" id="{939A9258-0E7F-4E97-9B3C-2EDBA013559A}"/>
              </a:ext>
            </a:extLst>
          </p:cNvPr>
          <p:cNvSpPr/>
          <p:nvPr/>
        </p:nvSpPr>
        <p:spPr>
          <a:xfrm>
            <a:off x="518160" y="4584412"/>
            <a:ext cx="4572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3" name="TextBox 12">
            <a:extLst>
              <a:ext uri="{FF2B5EF4-FFF2-40B4-BE49-F238E27FC236}">
                <a16:creationId xmlns:a16="http://schemas.microsoft.com/office/drawing/2014/main" id="{5CB3668E-3354-4C8A-AFE3-40416CE13339}"/>
              </a:ext>
            </a:extLst>
          </p:cNvPr>
          <p:cNvSpPr txBox="1"/>
          <p:nvPr/>
        </p:nvSpPr>
        <p:spPr>
          <a:xfrm>
            <a:off x="609600" y="4584412"/>
            <a:ext cx="4480560" cy="673388"/>
          </a:xfrm>
          <a:prstGeom prst="rect">
            <a:avLst/>
          </a:prstGeom>
          <a:noFill/>
        </p:spPr>
        <p:txBody>
          <a:bodyPr wrap="square" lIns="0" tIns="0" rIns="0" bIns="0" rtlCol="0" anchor="ctr" anchorCtr="0">
            <a:noAutofit/>
          </a:bodyPr>
          <a:lstStyle/>
          <a:p>
            <a:r>
              <a:rPr lang="en-US" sz="3200" b="1" dirty="0"/>
              <a:t>Hermit crabs build homes</a:t>
            </a:r>
          </a:p>
        </p:txBody>
      </p:sp>
    </p:spTree>
    <p:extLst>
      <p:ext uri="{BB962C8B-B14F-4D97-AF65-F5344CB8AC3E}">
        <p14:creationId xmlns:p14="http://schemas.microsoft.com/office/powerpoint/2010/main" val="76353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n animal&#10;&#10;Description automatically generated">
            <a:extLst>
              <a:ext uri="{FF2B5EF4-FFF2-40B4-BE49-F238E27FC236}">
                <a16:creationId xmlns:a16="http://schemas.microsoft.com/office/drawing/2014/main" id="{8792395B-57D2-4548-AC54-E66D22E9A81E}"/>
              </a:ext>
            </a:extLst>
          </p:cNvPr>
          <p:cNvPicPr>
            <a:picLocks noChangeAspect="1"/>
          </p:cNvPicPr>
          <p:nvPr/>
        </p:nvPicPr>
        <p:blipFill rotWithShape="1">
          <a:blip r:embed="rId3">
            <a:extLst>
              <a:ext uri="{28A0092B-C50C-407E-A947-70E740481C1C}">
                <a14:useLocalDpi xmlns:a14="http://schemas.microsoft.com/office/drawing/2010/main" val="0"/>
              </a:ext>
            </a:extLst>
          </a:blip>
          <a:srcRect l="-1" t="17747" r="-1" b="18364"/>
          <a:stretch/>
        </p:blipFill>
        <p:spPr>
          <a:xfrm>
            <a:off x="0" y="0"/>
            <a:ext cx="12192000"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Hermit crabs gather, waiting for other hermit crabs to change shells, and then jump into a suitable vacated one. Niche construction creates a biological market, leading to the evolution of sociality in a hitherto solitary species (</a:t>
            </a:r>
            <a:r>
              <a:rPr lang="en-US" sz="2400" dirty="0" err="1"/>
              <a:t>Laidre</a:t>
            </a:r>
            <a:r>
              <a:rPr lang="en-US" sz="2400" dirty="0"/>
              <a:t>, 2012).</a:t>
            </a:r>
          </a:p>
        </p:txBody>
      </p:sp>
      <p:sp>
        <p:nvSpPr>
          <p:cNvPr id="9" name="Rectangle 8">
            <a:extLst>
              <a:ext uri="{FF2B5EF4-FFF2-40B4-BE49-F238E27FC236}">
                <a16:creationId xmlns:a16="http://schemas.microsoft.com/office/drawing/2014/main" id="{AB285820-640F-43FD-BE65-325F85E6BC59}"/>
              </a:ext>
            </a:extLst>
          </p:cNvPr>
          <p:cNvSpPr/>
          <p:nvPr/>
        </p:nvSpPr>
        <p:spPr>
          <a:xfrm>
            <a:off x="518160" y="4584412"/>
            <a:ext cx="4572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1" name="TextBox 10">
            <a:extLst>
              <a:ext uri="{FF2B5EF4-FFF2-40B4-BE49-F238E27FC236}">
                <a16:creationId xmlns:a16="http://schemas.microsoft.com/office/drawing/2014/main" id="{65C8AC6B-7473-492A-9D4A-63C00C22780D}"/>
              </a:ext>
            </a:extLst>
          </p:cNvPr>
          <p:cNvSpPr txBox="1"/>
          <p:nvPr/>
        </p:nvSpPr>
        <p:spPr>
          <a:xfrm>
            <a:off x="609600" y="4584412"/>
            <a:ext cx="4572000" cy="673388"/>
          </a:xfrm>
          <a:prstGeom prst="rect">
            <a:avLst/>
          </a:prstGeom>
          <a:noFill/>
        </p:spPr>
        <p:txBody>
          <a:bodyPr wrap="square" lIns="0" tIns="0" rIns="0" bIns="0" rtlCol="0" anchor="ctr" anchorCtr="0">
            <a:noAutofit/>
          </a:bodyPr>
          <a:lstStyle/>
          <a:p>
            <a:r>
              <a:rPr lang="en-US" sz="3200" b="1" dirty="0"/>
              <a:t>Hermit crabs build homes</a:t>
            </a:r>
          </a:p>
        </p:txBody>
      </p:sp>
      <p:sp>
        <p:nvSpPr>
          <p:cNvPr id="12" name="Rectangle 11">
            <a:extLst>
              <a:ext uri="{FF2B5EF4-FFF2-40B4-BE49-F238E27FC236}">
                <a16:creationId xmlns:a16="http://schemas.microsoft.com/office/drawing/2014/main" id="{939A9258-0E7F-4E97-9B3C-2EDBA013559A}"/>
              </a:ext>
            </a:extLst>
          </p:cNvPr>
          <p:cNvSpPr/>
          <p:nvPr/>
        </p:nvSpPr>
        <p:spPr>
          <a:xfrm>
            <a:off x="518160" y="4584412"/>
            <a:ext cx="4572000"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13" name="TextBox 12">
            <a:extLst>
              <a:ext uri="{FF2B5EF4-FFF2-40B4-BE49-F238E27FC236}">
                <a16:creationId xmlns:a16="http://schemas.microsoft.com/office/drawing/2014/main" id="{5CB3668E-3354-4C8A-AFE3-40416CE13339}"/>
              </a:ext>
            </a:extLst>
          </p:cNvPr>
          <p:cNvSpPr txBox="1"/>
          <p:nvPr/>
        </p:nvSpPr>
        <p:spPr>
          <a:xfrm>
            <a:off x="609600" y="4584412"/>
            <a:ext cx="4480560" cy="673388"/>
          </a:xfrm>
          <a:prstGeom prst="rect">
            <a:avLst/>
          </a:prstGeom>
          <a:noFill/>
        </p:spPr>
        <p:txBody>
          <a:bodyPr wrap="square" lIns="0" tIns="0" rIns="0" bIns="0" rtlCol="0" anchor="ctr" anchorCtr="0">
            <a:noAutofit/>
          </a:bodyPr>
          <a:lstStyle/>
          <a:p>
            <a:r>
              <a:rPr lang="en-US" sz="3200" b="1" dirty="0"/>
              <a:t>Hermit crabs build homes</a:t>
            </a:r>
          </a:p>
        </p:txBody>
      </p:sp>
    </p:spTree>
    <p:extLst>
      <p:ext uri="{BB962C8B-B14F-4D97-AF65-F5344CB8AC3E}">
        <p14:creationId xmlns:p14="http://schemas.microsoft.com/office/powerpoint/2010/main" val="704777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Female dung beetles manufacture and bury a brood ball of dung and insert into it a </a:t>
            </a:r>
            <a:r>
              <a:rPr lang="en-US" sz="2400" dirty="0" err="1"/>
              <a:t>faecal</a:t>
            </a:r>
            <a:r>
              <a:rPr lang="en-US" sz="2400" dirty="0"/>
              <a:t> pedestal onto which they lay an egg. Through niche construction they provide a safe home, food, and microbiome for their developing young (Schwab et al 2016).</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5879592"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5791200" cy="673388"/>
          </a:xfrm>
          <a:prstGeom prst="rect">
            <a:avLst/>
          </a:prstGeom>
          <a:noFill/>
        </p:spPr>
        <p:txBody>
          <a:bodyPr wrap="square" lIns="0" tIns="0" rIns="0" bIns="0" rtlCol="0" anchor="ctr" anchorCtr="0">
            <a:noAutofit/>
          </a:bodyPr>
          <a:lstStyle/>
          <a:p>
            <a:r>
              <a:rPr lang="en-US" sz="3200" b="1" dirty="0"/>
              <a:t>Dung beetles construct dung balls</a:t>
            </a:r>
          </a:p>
        </p:txBody>
      </p:sp>
      <p:pic>
        <p:nvPicPr>
          <p:cNvPr id="3" name="Picture 2" descr="A picture containing chocolate, cake, piece, food&#10;&#10;Description automatically generated">
            <a:extLst>
              <a:ext uri="{FF2B5EF4-FFF2-40B4-BE49-F238E27FC236}">
                <a16:creationId xmlns:a16="http://schemas.microsoft.com/office/drawing/2014/main" id="{4621F7B3-105D-46D2-9607-EAEBD05C6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248653"/>
            <a:ext cx="5332553" cy="3965231"/>
          </a:xfrm>
          <a:prstGeom prst="rect">
            <a:avLst/>
          </a:prstGeom>
        </p:spPr>
      </p:pic>
    </p:spTree>
    <p:extLst>
      <p:ext uri="{BB962C8B-B14F-4D97-AF65-F5344CB8AC3E}">
        <p14:creationId xmlns:p14="http://schemas.microsoft.com/office/powerpoint/2010/main" val="680559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itting, small, table, cake&#10;&#10;Description automatically generated">
            <a:extLst>
              <a:ext uri="{FF2B5EF4-FFF2-40B4-BE49-F238E27FC236}">
                <a16:creationId xmlns:a16="http://schemas.microsoft.com/office/drawing/2014/main" id="{73AF9FC5-77FD-40FB-B10F-434D2922DEFC}"/>
              </a:ext>
            </a:extLst>
          </p:cNvPr>
          <p:cNvPicPr>
            <a:picLocks noChangeAspect="1"/>
          </p:cNvPicPr>
          <p:nvPr/>
        </p:nvPicPr>
        <p:blipFill rotWithShape="1">
          <a:blip r:embed="rId3">
            <a:extLst>
              <a:ext uri="{28A0092B-C50C-407E-A947-70E740481C1C}">
                <a14:useLocalDpi xmlns:a14="http://schemas.microsoft.com/office/drawing/2010/main" val="0"/>
              </a:ext>
            </a:extLst>
          </a:blip>
          <a:srcRect t="5315" b="14685"/>
          <a:stretch/>
        </p:blipFill>
        <p:spPr>
          <a:xfrm>
            <a:off x="2032000" y="0"/>
            <a:ext cx="8128001"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Developing larvae also processes the brood ball, changing microbiome composition. Experiments show that maternal and offspring niche construction strongly affect offspring size, fitness and trait characteristics (Schwab et al 2016, 2017).</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5879592"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5791200" cy="673388"/>
          </a:xfrm>
          <a:prstGeom prst="rect">
            <a:avLst/>
          </a:prstGeom>
          <a:noFill/>
        </p:spPr>
        <p:txBody>
          <a:bodyPr wrap="square" lIns="0" tIns="0" rIns="0" bIns="0" rtlCol="0" anchor="ctr" anchorCtr="0">
            <a:noAutofit/>
          </a:bodyPr>
          <a:lstStyle/>
          <a:p>
            <a:r>
              <a:rPr lang="en-US" sz="3200" b="1" dirty="0"/>
              <a:t>Dung beetles construct dung balls</a:t>
            </a:r>
          </a:p>
        </p:txBody>
      </p:sp>
    </p:spTree>
    <p:extLst>
      <p:ext uri="{BB962C8B-B14F-4D97-AF65-F5344CB8AC3E}">
        <p14:creationId xmlns:p14="http://schemas.microsoft.com/office/powerpoint/2010/main" val="1712549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sunset, star&#10;&#10;Description automatically generated">
            <a:extLst>
              <a:ext uri="{FF2B5EF4-FFF2-40B4-BE49-F238E27FC236}">
                <a16:creationId xmlns:a16="http://schemas.microsoft.com/office/drawing/2014/main" id="{9323C551-C134-47FA-A30C-F20475CFCCF8}"/>
              </a:ext>
            </a:extLst>
          </p:cNvPr>
          <p:cNvPicPr>
            <a:picLocks/>
          </p:cNvPicPr>
          <p:nvPr/>
        </p:nvPicPr>
        <p:blipFill rotWithShape="1">
          <a:blip r:embed="rId2">
            <a:extLst>
              <a:ext uri="{28A0092B-C50C-407E-A947-70E740481C1C}">
                <a14:useLocalDpi xmlns:a14="http://schemas.microsoft.com/office/drawing/2010/main" val="0"/>
              </a:ext>
            </a:extLst>
          </a:blip>
          <a:srcRect t="8536" b="25288"/>
          <a:stretch/>
        </p:blipFill>
        <p:spPr>
          <a:xfrm>
            <a:off x="3048" y="0"/>
            <a:ext cx="12188952" cy="4953000"/>
          </a:xfrm>
          <a:prstGeom prst="rect">
            <a:avLst/>
          </a:prstGeom>
        </p:spPr>
      </p:pic>
      <p:sp>
        <p:nvSpPr>
          <p:cNvPr id="10" name="Rectangle 9">
            <a:extLst>
              <a:ext uri="{FF2B5EF4-FFF2-40B4-BE49-F238E27FC236}">
                <a16:creationId xmlns:a16="http://schemas.microsoft.com/office/drawing/2014/main" id="{CF488CF2-4DDE-4434-B12E-44F774AAAE07}"/>
              </a:ext>
            </a:extLst>
          </p:cNvPr>
          <p:cNvSpPr/>
          <p:nvPr/>
        </p:nvSpPr>
        <p:spPr>
          <a:xfrm>
            <a:off x="609600" y="5322838"/>
            <a:ext cx="10668000" cy="1154162"/>
          </a:xfrm>
          <a:prstGeom prst="rect">
            <a:avLst/>
          </a:prstGeom>
        </p:spPr>
        <p:txBody>
          <a:bodyPr wrap="square" lIns="0" tIns="0" rIns="0" bIns="0" anchor="t" anchorCtr="0">
            <a:noAutofit/>
          </a:bodyPr>
          <a:lstStyle/>
          <a:p>
            <a:r>
              <a:rPr lang="en-US" sz="2400" dirty="0"/>
              <a:t>Some trees increase the rate of forest fires through shedding flammable needles, cones, seeds and oils onto the ground. This is an adaptation that benefits the trees but damages competitors. How has this affected their evolution?</a:t>
            </a:r>
          </a:p>
        </p:txBody>
      </p:sp>
      <p:sp>
        <p:nvSpPr>
          <p:cNvPr id="17" name="Rectangle 16">
            <a:extLst>
              <a:ext uri="{FF2B5EF4-FFF2-40B4-BE49-F238E27FC236}">
                <a16:creationId xmlns:a16="http://schemas.microsoft.com/office/drawing/2014/main" id="{73DF04F4-AFEB-4252-B395-D8FAE65EB67F}"/>
              </a:ext>
            </a:extLst>
          </p:cNvPr>
          <p:cNvSpPr/>
          <p:nvPr/>
        </p:nvSpPr>
        <p:spPr>
          <a:xfrm>
            <a:off x="518160" y="4584412"/>
            <a:ext cx="6190488" cy="673388"/>
          </a:xfrm>
          <a:prstGeom prst="rect">
            <a:avLst/>
          </a:prstGeom>
          <a:solidFill>
            <a:schemeClr val="accent5">
              <a:lumMod val="20000"/>
              <a:lumOff val="80000"/>
            </a:schemeClr>
          </a:solidFill>
        </p:spPr>
        <p:txBody>
          <a:bodyPr wrap="square" rtlCol="0" anchor="ctr">
            <a:spAutoFit/>
          </a:bodyPr>
          <a:lstStyle/>
          <a:p>
            <a:pPr algn="l"/>
            <a:endParaRPr lang="en-US" sz="1400" dirty="0" err="1"/>
          </a:p>
        </p:txBody>
      </p:sp>
      <p:sp>
        <p:nvSpPr>
          <p:cNvPr id="8" name="TextBox 7">
            <a:extLst>
              <a:ext uri="{FF2B5EF4-FFF2-40B4-BE49-F238E27FC236}">
                <a16:creationId xmlns:a16="http://schemas.microsoft.com/office/drawing/2014/main" id="{83D6C2FC-4F3D-4C6A-847D-A8AE9B96B4FA}"/>
              </a:ext>
            </a:extLst>
          </p:cNvPr>
          <p:cNvSpPr txBox="1"/>
          <p:nvPr/>
        </p:nvSpPr>
        <p:spPr>
          <a:xfrm>
            <a:off x="609600" y="4584412"/>
            <a:ext cx="6099048" cy="673388"/>
          </a:xfrm>
          <a:prstGeom prst="rect">
            <a:avLst/>
          </a:prstGeom>
          <a:noFill/>
        </p:spPr>
        <p:txBody>
          <a:bodyPr wrap="square" lIns="0" tIns="0" rIns="0" bIns="0" rtlCol="0" anchor="ctr" anchorCtr="0">
            <a:noAutofit/>
          </a:bodyPr>
          <a:lstStyle/>
          <a:p>
            <a:r>
              <a:rPr lang="en-US" sz="3200" b="1" dirty="0"/>
              <a:t>Forest fires construct local ecology</a:t>
            </a:r>
          </a:p>
        </p:txBody>
      </p:sp>
    </p:spTree>
    <p:extLst>
      <p:ext uri="{BB962C8B-B14F-4D97-AF65-F5344CB8AC3E}">
        <p14:creationId xmlns:p14="http://schemas.microsoft.com/office/powerpoint/2010/main" val="40566732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l">
          <a:defRPr sz="1400" dirty="0" err="1"/>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TotalTime>
  <Words>3555</Words>
  <Application>Microsoft Office PowerPoint</Application>
  <PresentationFormat>Widescreen</PresentationFormat>
  <Paragraphs>168</Paragraphs>
  <Slides>29</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Chiu</dc:creator>
  <cp:lastModifiedBy>Lynn Chiu</cp:lastModifiedBy>
  <cp:revision>63</cp:revision>
  <dcterms:created xsi:type="dcterms:W3CDTF">2020-05-22T09:53:23Z</dcterms:created>
  <dcterms:modified xsi:type="dcterms:W3CDTF">2020-06-16T13:13:15Z</dcterms:modified>
</cp:coreProperties>
</file>